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1" r:id="rId2"/>
    <p:sldId id="272" r:id="rId3"/>
    <p:sldId id="257" r:id="rId4"/>
    <p:sldId id="288" r:id="rId5"/>
    <p:sldId id="273" r:id="rId6"/>
    <p:sldId id="258" r:id="rId7"/>
    <p:sldId id="302" r:id="rId8"/>
    <p:sldId id="260" r:id="rId9"/>
    <p:sldId id="290" r:id="rId10"/>
    <p:sldId id="291" r:id="rId11"/>
    <p:sldId id="263" r:id="rId12"/>
    <p:sldId id="280" r:id="rId13"/>
    <p:sldId id="292" r:id="rId14"/>
    <p:sldId id="264" r:id="rId15"/>
    <p:sldId id="293" r:id="rId16"/>
    <p:sldId id="294" r:id="rId17"/>
    <p:sldId id="274" r:id="rId18"/>
    <p:sldId id="295" r:id="rId19"/>
    <p:sldId id="285" r:id="rId20"/>
    <p:sldId id="268" r:id="rId21"/>
    <p:sldId id="296" r:id="rId22"/>
    <p:sldId id="299" r:id="rId23"/>
    <p:sldId id="278" r:id="rId24"/>
    <p:sldId id="300" r:id="rId25"/>
    <p:sldId id="266" r:id="rId26"/>
    <p:sldId id="305" r:id="rId27"/>
    <p:sldId id="29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3428" autoAdjust="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BA744-6505-4EED-9EE2-472B9006DE1D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6EB7E-A69B-4282-BD77-EB06FC75B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40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случаев заболевания раком молочной железы (РМЖ) - около 85% - являются спорадическими, то есть повреждение генов происходит после рождения человека. Врожденные формы рака молочной железы (около 15%) развиваются в случае, когда мутантная форма гена попадает к пациентке по наследству, передаваясь из поколения в поколение.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EB7E-A69B-4282-BD77-EB06FC75BE3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03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Большинство случаев заболевания раком молочной железы (РМЖ) - около 85% - являются спорадическими, то есть повреждение генов происходит после рождения человека. Врожденные формы рака молочной железы (около 15%) развиваются в случае, когда мутантная форма гена попадает к пациентке по наследству, передаваясь из поколения в поколение.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6EB7E-A69B-4282-BD77-EB06FC75BE3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603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350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865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310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465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621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450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28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41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460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203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0779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25914-9078-4790-87FB-20212DCD6FA6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1A4D-FF14-4E0F-9326-329976BE14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67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792088"/>
          </a:xfrm>
          <a:solidFill>
            <a:srgbClr val="558ED5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Генотипирование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6408712" cy="494860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Генотипирование</a:t>
            </a:r>
            <a:r>
              <a:rPr lang="ru-RU" sz="1800" dirty="0" smtClean="0"/>
              <a:t> - </a:t>
            </a:r>
            <a:r>
              <a:rPr lang="ru-RU" sz="1800" dirty="0"/>
              <a:t>это метод, </a:t>
            </a:r>
            <a:r>
              <a:rPr lang="ru-RU" sz="1800" dirty="0" smtClean="0"/>
              <a:t>позволяющий </a:t>
            </a:r>
            <a:r>
              <a:rPr lang="ru-RU" sz="1800" dirty="0"/>
              <a:t>проводить индивидуальное сравнение генотипов разных людей. 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Многие </a:t>
            </a:r>
            <a:r>
              <a:rPr lang="ru-RU" sz="1800" dirty="0"/>
              <a:t>заболевания напрямую связаны с определенными заменами в генетическом </a:t>
            </a:r>
            <a:r>
              <a:rPr lang="ru-RU" sz="1800" dirty="0" smtClean="0"/>
              <a:t>коде.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Около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10% случаев злокачественных новообразований имеет наследственный характер, то есть мутация, предрасполагающая к заболеванию раком, передаётся из поколения в поколение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18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558ED5"/>
                </a:solidFill>
              </a:rPr>
              <a:t>Применение </a:t>
            </a:r>
            <a:r>
              <a:rPr lang="ru-RU" sz="1800" b="1" dirty="0" err="1" smtClean="0">
                <a:solidFill>
                  <a:srgbClr val="558ED5"/>
                </a:solidFill>
              </a:rPr>
              <a:t>генотипирования</a:t>
            </a:r>
            <a:r>
              <a:rPr lang="ru-RU" sz="1800" b="1" dirty="0" smtClean="0">
                <a:solidFill>
                  <a:srgbClr val="558ED5"/>
                </a:solidFill>
              </a:rPr>
              <a:t> в онкологии:</a:t>
            </a:r>
          </a:p>
          <a:p>
            <a:r>
              <a:rPr lang="ru-RU" sz="1800" dirty="0" smtClean="0"/>
              <a:t>превентивная медицина </a:t>
            </a:r>
            <a:r>
              <a:rPr lang="en-US" sz="1800" dirty="0" smtClean="0"/>
              <a:t>= </a:t>
            </a:r>
            <a:r>
              <a:rPr lang="ru-RU" sz="1800" dirty="0"/>
              <a:t>заблаговременно принять меры по предотвращению этих </a:t>
            </a:r>
            <a:r>
              <a:rPr lang="ru-RU" sz="1800" dirty="0" smtClean="0"/>
              <a:t>болезней</a:t>
            </a:r>
          </a:p>
          <a:p>
            <a:r>
              <a:rPr lang="ru-RU" sz="1800" dirty="0"/>
              <a:t>и</a:t>
            </a:r>
            <a:r>
              <a:rPr lang="ru-RU" sz="1800" dirty="0" smtClean="0"/>
              <a:t>ндивидуальный прогноз течения болезни</a:t>
            </a:r>
          </a:p>
          <a:p>
            <a:r>
              <a:rPr lang="ru-RU" sz="1800" dirty="0" smtClean="0"/>
              <a:t>выбор терапии</a:t>
            </a:r>
            <a:r>
              <a:rPr lang="en-US" sz="1800" dirty="0" smtClean="0"/>
              <a:t> = </a:t>
            </a:r>
            <a:r>
              <a:rPr lang="ru-RU" sz="1800" dirty="0" smtClean="0"/>
              <a:t>правильный выбор оптимального, спектра лекарств для лечения пациента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340768"/>
            <a:ext cx="292063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97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454" y="188639"/>
            <a:ext cx="8647780" cy="115949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502586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Генетическая предрасположенность к раку желудка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36912"/>
            <a:ext cx="4608512" cy="4021907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20% больных раком желудка имеют родственников первой степени родства больных той же </a:t>
            </a:r>
            <a:r>
              <a:rPr lang="ru-RU" sz="2400" dirty="0" smtClean="0"/>
              <a:t>патологией(Белев и др,2001)</a:t>
            </a:r>
          </a:p>
          <a:p>
            <a:r>
              <a:rPr lang="ru-RU" sz="2400" dirty="0"/>
              <a:t>ф</a:t>
            </a:r>
            <a:r>
              <a:rPr lang="ru-RU" sz="2400" dirty="0" smtClean="0"/>
              <a:t>актор пола: генетическая </a:t>
            </a:r>
            <a:r>
              <a:rPr lang="ru-RU" sz="2400" dirty="0"/>
              <a:t>компонента для женщин составила 41%, для мужчин - 22</a:t>
            </a:r>
            <a:r>
              <a:rPr lang="ru-RU" sz="2400" dirty="0" smtClean="0"/>
              <a:t>%</a:t>
            </a:r>
          </a:p>
          <a:p>
            <a:pPr marL="0" indent="0">
              <a:buNone/>
            </a:pPr>
            <a:r>
              <a:rPr lang="ru-RU" sz="2400" dirty="0"/>
              <a:t>Клинические критерии </a:t>
            </a:r>
            <a:r>
              <a:rPr lang="ru-RU" sz="2400" dirty="0" smtClean="0"/>
              <a:t>:</a:t>
            </a:r>
            <a:endParaRPr lang="ru-RU" sz="2400" dirty="0"/>
          </a:p>
          <a:p>
            <a:pPr marL="285750" indent="-285750"/>
            <a:r>
              <a:rPr lang="ru-RU" sz="2400" dirty="0"/>
              <a:t>Ранний возраст возникновения заболевания</a:t>
            </a:r>
          </a:p>
          <a:p>
            <a:pPr marL="285750" indent="-285750"/>
            <a:r>
              <a:rPr lang="ru-RU" sz="2400" dirty="0"/>
              <a:t>Наличие случаев рака </a:t>
            </a:r>
            <a:r>
              <a:rPr lang="ru-RU" sz="2400" dirty="0" smtClean="0"/>
              <a:t>желудка </a:t>
            </a:r>
            <a:r>
              <a:rPr lang="ru-RU" sz="2400" dirty="0"/>
              <a:t>в семейном анамнезе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3544" y="1484784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 </a:t>
            </a:r>
            <a:r>
              <a:rPr lang="en-US" sz="2800" dirty="0" smtClean="0"/>
              <a:t>GSTT1, MTHFR, MTRR, SOD2, CDH1, ADD1, FCGR, HTR2A, MSH2, NAT2,TNF,IL-10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92896"/>
            <a:ext cx="3679096" cy="41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6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993" y="1316056"/>
            <a:ext cx="8905007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558ED5"/>
                </a:solidFill>
              </a:rPr>
              <a:t>Гены: </a:t>
            </a:r>
            <a:r>
              <a:rPr lang="en-US" sz="2400" dirty="0"/>
              <a:t>GSTT1, MTHFR, MTRR, SOD2, CDH1, </a:t>
            </a:r>
            <a:r>
              <a:rPr lang="en-US" sz="2400" dirty="0" smtClean="0"/>
              <a:t>ADD1</a:t>
            </a:r>
            <a:r>
              <a:rPr lang="en-US" sz="2400" dirty="0"/>
              <a:t>, FCGR, HTR2A, MSH2, NAT2,TNF,IL-10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178190"/>
            <a:ext cx="3237027" cy="449117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0286135"/>
              </p:ext>
            </p:extLst>
          </p:nvPr>
        </p:nvGraphicFramePr>
        <p:xfrm>
          <a:off x="395536" y="2127808"/>
          <a:ext cx="4543381" cy="47368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0164"/>
                <a:gridCol w="3743217"/>
              </a:tblGrid>
              <a:tr h="35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Полиморфизмы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MTHFR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</a:t>
                      </a:r>
                      <a:r>
                        <a:rPr lang="fr-FR" sz="1200" dirty="0" smtClean="0"/>
                        <a:t>C677T; Ala222Val; A222V; [677C&gt;T; C655T]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MTRR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</a:t>
                      </a:r>
                      <a:r>
                        <a:rPr lang="en-US" sz="1200" dirty="0" smtClean="0"/>
                        <a:t>Ile22Met; A66G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SOD2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</a:t>
                      </a:r>
                      <a:r>
                        <a:rPr lang="en-US" sz="1200" dirty="0" smtClean="0"/>
                        <a:t>Val16Ala; V16A</a:t>
                      </a:r>
                      <a:r>
                        <a:rPr lang="ru-RU" sz="120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  <a:tr h="440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CDH1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(</a:t>
                      </a:r>
                      <a:r>
                        <a:rPr lang="pt-BR" sz="1200" dirty="0" smtClean="0"/>
                        <a:t>C-160A; A-284C; [-160C/A; -160C-A; -284A&gt;C]</a:t>
                      </a:r>
                      <a:r>
                        <a:rPr lang="ru-RU" sz="1200" dirty="0" smtClean="0"/>
                        <a:t>)</a:t>
                      </a:r>
                      <a:r>
                        <a:rPr lang="en-US" sz="1200" dirty="0" smtClean="0"/>
                        <a:t>; C2076T; [2076C&gt;T; Ex13-89T&gt;C]; (rs17690554)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HFE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(His63Asp; H63D)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ADD1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(Ser586Cys/</a:t>
                      </a:r>
                      <a:r>
                        <a:rPr lang="en-US" sz="1200" dirty="0" err="1" smtClean="0"/>
                        <a:t>Phe</a:t>
                      </a:r>
                      <a:r>
                        <a:rPr lang="en-US" sz="1200" dirty="0" smtClean="0"/>
                        <a:t>; S586C/F; Ser617Cys/</a:t>
                      </a:r>
                      <a:r>
                        <a:rPr lang="en-US" sz="1200" dirty="0" err="1" smtClean="0"/>
                        <a:t>Phe</a:t>
                      </a:r>
                      <a:r>
                        <a:rPr lang="en-US" sz="1200" dirty="0" smtClean="0"/>
                        <a:t>; S617C/F)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FCGR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(2AHis131Arg; H131R; [Ex4-120A&gt;G])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HTR2A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</a:t>
                      </a:r>
                      <a:r>
                        <a:rPr lang="ru-RU" sz="1200" dirty="0" smtClean="0"/>
                        <a:t>102С&gt;</a:t>
                      </a:r>
                      <a:r>
                        <a:rPr lang="en-US" sz="1200" dirty="0" smtClean="0"/>
                        <a:t>T)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MSH2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(C1168T; Leu390Phe)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NAT2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(Gly286Glu; G857A; [857G&gt;A])</a:t>
                      </a:r>
                      <a:endParaRPr lang="ru-RU" sz="1200" dirty="0"/>
                    </a:p>
                  </a:txBody>
                  <a:tcPr/>
                </a:tc>
              </a:tr>
              <a:tr h="4404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TNF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(TNF-308; G-308A; [-308G/A; -308G-A; TNF1/TNF2; 308.1/308.2])</a:t>
                      </a:r>
                      <a:endParaRPr lang="ru-RU" sz="1200" dirty="0"/>
                    </a:p>
                  </a:txBody>
                  <a:tcPr/>
                </a:tc>
              </a:tr>
              <a:tr h="3456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IL-10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(T-819C)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 noGrp="1"/>
          </p:cNvSpPr>
          <p:nvPr>
            <p:ph type="title"/>
          </p:nvPr>
        </p:nvSpPr>
        <p:spPr>
          <a:xfrm>
            <a:off x="428625" y="60325"/>
            <a:ext cx="8229600" cy="1143000"/>
          </a:xfrm>
          <a:prstGeom prst="rect">
            <a:avLst/>
          </a:prstGeom>
          <a:solidFill>
            <a:srgbClr val="558ED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Генетическая предрасположенность к раку желудка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34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4608512" cy="34849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558ED5"/>
                </a:solidFill>
              </a:rPr>
              <a:t>Если результаты генетического тестирования положительные</a:t>
            </a:r>
            <a:r>
              <a:rPr lang="ru-RU" b="1" dirty="0" smtClean="0">
                <a:solidFill>
                  <a:srgbClr val="558ED5"/>
                </a:solidFill>
              </a:rPr>
              <a:t>: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dirty="0"/>
              <a:t>р</a:t>
            </a:r>
            <a:r>
              <a:rPr lang="ru-RU" dirty="0" smtClean="0"/>
              <a:t>егулярное обследование </a:t>
            </a:r>
            <a:r>
              <a:rPr lang="ru-RU" dirty="0"/>
              <a:t>у </a:t>
            </a:r>
            <a:r>
              <a:rPr lang="ru-RU" dirty="0" smtClean="0"/>
              <a:t>гастроэнтеролога и онколога</a:t>
            </a:r>
          </a:p>
          <a:p>
            <a:r>
              <a:rPr lang="ru-RU" dirty="0"/>
              <a:t>соблюдение диеты</a:t>
            </a:r>
          </a:p>
          <a:p>
            <a:r>
              <a:rPr lang="ru-RU" dirty="0"/>
              <a:t>при наличие уже резвившейся формы онкологии – </a:t>
            </a:r>
            <a:r>
              <a:rPr lang="ru-RU" dirty="0" smtClean="0"/>
              <a:t>определение </a:t>
            </a:r>
            <a:r>
              <a:rPr lang="ru-RU" dirty="0"/>
              <a:t>прогноза течения </a:t>
            </a:r>
            <a:r>
              <a:rPr lang="ru-RU" dirty="0" smtClean="0"/>
              <a:t>заболевания, </a:t>
            </a:r>
            <a:r>
              <a:rPr lang="ru-RU" dirty="0"/>
              <a:t>корректировка </a:t>
            </a:r>
            <a:r>
              <a:rPr lang="ru-RU" dirty="0" smtClean="0"/>
              <a:t>лечения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9939" y="2420888"/>
            <a:ext cx="3672408" cy="275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24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0143" y="51731"/>
            <a:ext cx="8647780" cy="1073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4241" y="1988839"/>
            <a:ext cx="3851920" cy="41044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233" y="210886"/>
            <a:ext cx="8229600" cy="75470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Генетическая предрасположенность к раку </a:t>
            </a:r>
            <a:r>
              <a:rPr lang="ru-RU" sz="3200" b="1" dirty="0" smtClean="0">
                <a:solidFill>
                  <a:schemeClr val="bg1"/>
                </a:solidFill>
              </a:rPr>
              <a:t>поджелудочной </a:t>
            </a:r>
            <a:r>
              <a:rPr lang="ru-RU" sz="3200" b="1" dirty="0">
                <a:solidFill>
                  <a:schemeClr val="bg1"/>
                </a:solidFill>
              </a:rPr>
              <a:t>железы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248" y="1953314"/>
            <a:ext cx="4599776" cy="4525963"/>
          </a:xfrm>
        </p:spPr>
        <p:txBody>
          <a:bodyPr>
            <a:normAutofit/>
          </a:bodyPr>
          <a:lstStyle/>
          <a:p>
            <a:r>
              <a:rPr lang="ru-RU" sz="2400" dirty="0"/>
              <a:t>у каждого 10 больного есть близкие родственники с таким же </a:t>
            </a:r>
            <a:r>
              <a:rPr lang="ru-RU" sz="2400" dirty="0" smtClean="0"/>
              <a:t>диагнозом</a:t>
            </a:r>
          </a:p>
          <a:p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Клинические критерии для генетического  анализа: </a:t>
            </a:r>
            <a:r>
              <a:rPr lang="ru-RU" sz="2400" dirty="0" smtClean="0"/>
              <a:t>:</a:t>
            </a:r>
            <a:endParaRPr lang="ru-RU" sz="2400" dirty="0"/>
          </a:p>
          <a:p>
            <a:pPr marL="285750" indent="-285750"/>
            <a:r>
              <a:rPr lang="ru-RU" sz="2400" dirty="0" smtClean="0"/>
              <a:t>Наличие </a:t>
            </a:r>
            <a:r>
              <a:rPr lang="ru-RU" sz="2400" dirty="0"/>
              <a:t>случаев рака </a:t>
            </a:r>
            <a:r>
              <a:rPr lang="ru-RU" sz="2400" dirty="0" smtClean="0"/>
              <a:t>поджелудочной железы в </a:t>
            </a:r>
            <a:r>
              <a:rPr lang="ru-RU" sz="2400" dirty="0"/>
              <a:t>семейном </a:t>
            </a:r>
            <a:r>
              <a:rPr lang="ru-RU" sz="2400" dirty="0" smtClean="0"/>
              <a:t>анамнезе</a:t>
            </a:r>
          </a:p>
          <a:p>
            <a:pPr marL="285750" indent="-285750"/>
            <a:r>
              <a:rPr lang="ru-RU" sz="2400" dirty="0"/>
              <a:t>Ранний возраст возникновения </a:t>
            </a:r>
            <a:r>
              <a:rPr lang="ru-RU" sz="2400" dirty="0" smtClean="0"/>
              <a:t>заболевания</a:t>
            </a:r>
            <a:endParaRPr lang="ru-RU" dirty="0"/>
          </a:p>
          <a:p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74728" y="1312167"/>
            <a:ext cx="7571184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</a:t>
            </a:r>
            <a:r>
              <a:rPr lang="en-US" sz="2800" b="1" dirty="0" smtClean="0">
                <a:solidFill>
                  <a:srgbClr val="558ED5"/>
                </a:solidFill>
              </a:rPr>
              <a:t> </a:t>
            </a:r>
            <a:r>
              <a:rPr lang="en-US" sz="2800" dirty="0" smtClean="0"/>
              <a:t>DPYD, SOD2, CTFRF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989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8150" y="188640"/>
            <a:ext cx="8647780" cy="1073013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</a:t>
            </a:r>
            <a:r>
              <a:rPr lang="en-US" sz="2800" b="1" dirty="0" smtClean="0">
                <a:solidFill>
                  <a:srgbClr val="558ED5"/>
                </a:solidFill>
              </a:rPr>
              <a:t> </a:t>
            </a:r>
            <a:r>
              <a:rPr lang="en-US" sz="2800" dirty="0" smtClean="0"/>
              <a:t>DPY</a:t>
            </a:r>
            <a:r>
              <a:rPr lang="en-US" sz="2800" dirty="0"/>
              <a:t>D</a:t>
            </a:r>
            <a:r>
              <a:rPr lang="en-US" sz="2800" dirty="0" smtClean="0"/>
              <a:t>, SOD2, CTFRF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0335591"/>
              </p:ext>
            </p:extLst>
          </p:nvPr>
        </p:nvGraphicFramePr>
        <p:xfrm>
          <a:off x="395536" y="2348880"/>
          <a:ext cx="4392488" cy="169938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2054"/>
                <a:gridCol w="3510434"/>
              </a:tblGrid>
              <a:tr h="586864">
                <a:tc>
                  <a:txBody>
                    <a:bodyPr/>
                    <a:lstStyle/>
                    <a:p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Полиморфизмы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DPYD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Met166Val; M166V; [496A&gt;G]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SOD2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Val16Ala; V16A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CFTR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508Del; delta508; [Delta F508]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010" y="2348880"/>
            <a:ext cx="3851920" cy="4104457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40" y="347795"/>
            <a:ext cx="8229600" cy="75470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Генетическая предрасположенность к раку </a:t>
            </a:r>
            <a:r>
              <a:rPr lang="ru-RU" sz="3200" b="1" dirty="0" smtClean="0">
                <a:solidFill>
                  <a:schemeClr val="bg1"/>
                </a:solidFill>
              </a:rPr>
              <a:t>поджелудочной </a:t>
            </a:r>
            <a:r>
              <a:rPr lang="ru-RU" sz="3200" b="1" dirty="0">
                <a:solidFill>
                  <a:schemeClr val="bg1"/>
                </a:solidFill>
              </a:rPr>
              <a:t>железы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333970"/>
            <a:ext cx="4320480" cy="197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280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365104"/>
            <a:ext cx="8063880" cy="23286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7776864" cy="28803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558ED5"/>
                </a:solidFill>
              </a:rPr>
              <a:t>Если результаты генетического тестирования положительные</a:t>
            </a:r>
            <a:r>
              <a:rPr lang="ru-RU" b="1" dirty="0" smtClean="0">
                <a:solidFill>
                  <a:srgbClr val="558ED5"/>
                </a:solidFill>
              </a:rPr>
              <a:t>:</a:t>
            </a:r>
          </a:p>
          <a:p>
            <a:r>
              <a:rPr lang="ru-RU" dirty="0"/>
              <a:t>р</a:t>
            </a:r>
            <a:r>
              <a:rPr lang="ru-RU" dirty="0" smtClean="0"/>
              <a:t>егулярное эндоскопическое </a:t>
            </a:r>
            <a:r>
              <a:rPr lang="ru-RU" dirty="0"/>
              <a:t>и ультразвуковое исследование</a:t>
            </a:r>
          </a:p>
          <a:p>
            <a:r>
              <a:rPr lang="ru-RU" dirty="0" smtClean="0"/>
              <a:t>наблюдение у </a:t>
            </a:r>
            <a:r>
              <a:rPr lang="ru-RU" dirty="0"/>
              <a:t>онколога</a:t>
            </a:r>
          </a:p>
          <a:p>
            <a:r>
              <a:rPr lang="ru-RU" dirty="0"/>
              <a:t>соблюдение диеты</a:t>
            </a:r>
          </a:p>
          <a:p>
            <a:r>
              <a:rPr lang="ru-RU" dirty="0"/>
              <a:t>при наличие уже резвившейся формы онкологии – определение прогноза течения заболевания, корректировка </a:t>
            </a:r>
            <a:r>
              <a:rPr lang="ru-RU" dirty="0" smtClean="0"/>
              <a:t>лечения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948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8150" y="188640"/>
            <a:ext cx="8647780" cy="129614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Генетическая предрасположенность к </a:t>
            </a:r>
            <a:r>
              <a:rPr lang="ru-RU" sz="3200" b="1" dirty="0" smtClean="0">
                <a:solidFill>
                  <a:schemeClr val="bg1"/>
                </a:solidFill>
              </a:rPr>
              <a:t>карциноме </a:t>
            </a:r>
            <a:r>
              <a:rPr lang="ru-RU" sz="3200" b="1" dirty="0">
                <a:solidFill>
                  <a:schemeClr val="bg1"/>
                </a:solidFill>
              </a:rPr>
              <a:t>щитовидной железы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150" y="2308374"/>
            <a:ext cx="5256584" cy="4360986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К наследственным формам рака щитовидной железы относится от 20 до 30% случаев </a:t>
            </a:r>
            <a:r>
              <a:rPr lang="ru-RU" sz="1800" b="1" dirty="0">
                <a:solidFill>
                  <a:srgbClr val="558ED5"/>
                </a:solidFill>
              </a:rPr>
              <a:t>медуллярного рака щитовидной </a:t>
            </a:r>
            <a:r>
              <a:rPr lang="ru-RU" sz="1800" b="1" dirty="0" smtClean="0">
                <a:solidFill>
                  <a:srgbClr val="558ED5"/>
                </a:solidFill>
              </a:rPr>
              <a:t>железы</a:t>
            </a:r>
            <a:r>
              <a:rPr lang="ru-RU" sz="1800" dirty="0" smtClean="0"/>
              <a:t>, </a:t>
            </a:r>
            <a:r>
              <a:rPr lang="ru-RU" sz="1800" dirty="0"/>
              <a:t>который возникает вследствие наследования мутации в </a:t>
            </a:r>
            <a:r>
              <a:rPr lang="ru-RU" sz="1800" dirty="0" smtClean="0"/>
              <a:t>RET-</a:t>
            </a:r>
            <a:r>
              <a:rPr lang="ru-RU" sz="1800" dirty="0" err="1" smtClean="0"/>
              <a:t>протоонкогене</a:t>
            </a:r>
            <a:endParaRPr lang="ru-RU" sz="1800" dirty="0" smtClean="0"/>
          </a:p>
          <a:p>
            <a:r>
              <a:rPr lang="ru-RU" sz="1800" b="1" dirty="0">
                <a:solidFill>
                  <a:srgbClr val="558ED5"/>
                </a:solidFill>
              </a:rPr>
              <a:t>фолликулярная </a:t>
            </a:r>
            <a:r>
              <a:rPr lang="ru-RU" sz="1800" b="1" dirty="0" smtClean="0">
                <a:solidFill>
                  <a:srgbClr val="558ED5"/>
                </a:solidFill>
              </a:rPr>
              <a:t> карцинома щитовидной железы</a:t>
            </a:r>
            <a:r>
              <a:rPr lang="ru-RU" sz="1800" dirty="0"/>
              <a:t> составляют 3 – 7% случаев </a:t>
            </a:r>
            <a:r>
              <a:rPr lang="ru-RU" sz="1800" dirty="0" smtClean="0"/>
              <a:t>опухолей щитовидной железы</a:t>
            </a:r>
          </a:p>
          <a:p>
            <a:r>
              <a:rPr lang="ru-RU" sz="1800" b="1" dirty="0" smtClean="0">
                <a:solidFill>
                  <a:srgbClr val="558ED5"/>
                </a:solidFill>
              </a:rPr>
              <a:t>Медуллярный </a:t>
            </a:r>
            <a:r>
              <a:rPr lang="ru-RU" sz="1800" b="1" dirty="0">
                <a:solidFill>
                  <a:srgbClr val="558ED5"/>
                </a:solidFill>
              </a:rPr>
              <a:t>рак щитовидной железы </a:t>
            </a:r>
            <a:r>
              <a:rPr lang="ru-RU" sz="1800" dirty="0"/>
              <a:t>может возникать </a:t>
            </a:r>
            <a:r>
              <a:rPr lang="ru-RU" sz="1800" dirty="0" smtClean="0"/>
              <a:t>как </a:t>
            </a:r>
            <a:r>
              <a:rPr lang="ru-RU" sz="1800" dirty="0"/>
              <a:t>часть синдрома множественной эндокринной неоплазии типа MEN 2. Это семейный </a:t>
            </a:r>
            <a:r>
              <a:rPr lang="ru-RU" sz="1800" dirty="0" smtClean="0"/>
              <a:t> </a:t>
            </a:r>
            <a:r>
              <a:rPr lang="ru-RU" sz="1800" dirty="0"/>
              <a:t>наследуемый </a:t>
            </a:r>
            <a:r>
              <a:rPr lang="ru-RU" sz="1800" dirty="0" smtClean="0"/>
              <a:t>раковый синдром</a:t>
            </a:r>
          </a:p>
          <a:p>
            <a:r>
              <a:rPr lang="ru-RU" sz="1800" dirty="0" smtClean="0"/>
              <a:t>Этиологическим </a:t>
            </a:r>
            <a:r>
              <a:rPr lang="ru-RU" sz="1800" dirty="0"/>
              <a:t>фактором заболеваний с синдромами неоплазии являются наследуемые мутации в </a:t>
            </a:r>
            <a:r>
              <a:rPr lang="ru-RU" sz="1800" dirty="0" err="1"/>
              <a:t>протоонкогене</a:t>
            </a:r>
            <a:r>
              <a:rPr lang="ru-RU" sz="1800" dirty="0"/>
              <a:t> </a:t>
            </a:r>
            <a:r>
              <a:rPr lang="ru-RU" sz="1800" dirty="0" smtClean="0"/>
              <a:t>RET</a:t>
            </a:r>
            <a:endParaRPr lang="ru-RU" sz="18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1643100"/>
            <a:ext cx="8676456" cy="74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 </a:t>
            </a:r>
            <a:r>
              <a:rPr lang="en-US" sz="2800" dirty="0" smtClean="0"/>
              <a:t>RET(</a:t>
            </a:r>
            <a:r>
              <a:rPr lang="ru-RU" sz="2800" dirty="0" smtClean="0"/>
              <a:t>медуллярная), </a:t>
            </a:r>
            <a:r>
              <a:rPr lang="en-US" sz="2800" dirty="0" smtClean="0"/>
              <a:t>H-RAS, VDR (</a:t>
            </a:r>
            <a:r>
              <a:rPr lang="ru-RU" sz="2800" dirty="0" smtClean="0"/>
              <a:t>фолликулярная)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0948" y="2204864"/>
            <a:ext cx="3307931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7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40263" y="116632"/>
            <a:ext cx="8647780" cy="1261653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Генетическая предрасположенность к карциноме щитовидной железы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903" y="1556792"/>
            <a:ext cx="8420499" cy="748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558ED5"/>
                </a:solidFill>
              </a:rPr>
              <a:t>Гены: </a:t>
            </a:r>
            <a:r>
              <a:rPr lang="en-US" sz="2800" dirty="0"/>
              <a:t>RET(</a:t>
            </a:r>
            <a:r>
              <a:rPr lang="ru-RU" sz="2800" dirty="0"/>
              <a:t>медуллярная), </a:t>
            </a:r>
            <a:r>
              <a:rPr lang="en-US" sz="2800" dirty="0"/>
              <a:t>H-RAS, VDR (</a:t>
            </a:r>
            <a:r>
              <a:rPr lang="ru-RU" sz="2800" dirty="0"/>
              <a:t>фолликулярная</a:t>
            </a:r>
            <a:r>
              <a:rPr lang="ru-RU" sz="2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2204864"/>
            <a:ext cx="3451947" cy="436510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1362795"/>
              </p:ext>
            </p:extLst>
          </p:nvPr>
        </p:nvGraphicFramePr>
        <p:xfrm>
          <a:off x="243672" y="2204864"/>
          <a:ext cx="4832383" cy="4331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9175"/>
                <a:gridCol w="3463208"/>
              </a:tblGrid>
              <a:tr h="448523">
                <a:tc>
                  <a:txBody>
                    <a:bodyPr/>
                    <a:lstStyle/>
                    <a:p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Полиморфизмы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774164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Медуллярная</a:t>
                      </a:r>
                      <a:r>
                        <a:rPr lang="en-US" b="1" dirty="0" smtClean="0"/>
                        <a:t> </a:t>
                      </a:r>
                      <a:r>
                        <a:rPr lang="ru-RU" b="1" dirty="0" smtClean="0"/>
                        <a:t>карцинома щитовидной железы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3773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RET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Cys611Trp</a:t>
                      </a:r>
                      <a:r>
                        <a:rPr lang="ru-RU" dirty="0" smtClean="0"/>
                        <a:t>)</a:t>
                      </a:r>
                      <a:r>
                        <a:rPr lang="en-US" dirty="0" smtClean="0"/>
                        <a:t>; (Cys618Ser/</a:t>
                      </a:r>
                      <a:r>
                        <a:rPr lang="en-US" dirty="0" err="1" smtClean="0"/>
                        <a:t>Arg</a:t>
                      </a:r>
                      <a:r>
                        <a:rPr lang="en-US" dirty="0" smtClean="0"/>
                        <a:t>); (Cys609Tyr/</a:t>
                      </a:r>
                      <a:r>
                        <a:rPr lang="en-US" dirty="0" err="1" smtClean="0"/>
                        <a:t>Arg</a:t>
                      </a:r>
                      <a:r>
                        <a:rPr lang="en-US" dirty="0" smtClean="0"/>
                        <a:t>); (Cys634Gly/Tyr/</a:t>
                      </a:r>
                      <a:r>
                        <a:rPr lang="en-US" dirty="0" err="1" smtClean="0"/>
                        <a:t>Ser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Phe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Arg</a:t>
                      </a:r>
                      <a:r>
                        <a:rPr lang="en-US" dirty="0" smtClean="0"/>
                        <a:t>/</a:t>
                      </a:r>
                      <a:r>
                        <a:rPr lang="en-US" dirty="0" err="1" smtClean="0"/>
                        <a:t>Trp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774164">
                <a:tc gridSpan="2">
                  <a:txBody>
                    <a:bodyPr/>
                    <a:lstStyle/>
                    <a:p>
                      <a:r>
                        <a:rPr lang="ru-RU" b="1" dirty="0" smtClean="0"/>
                        <a:t>Фолликулярная карцинома щитовидной железы</a:t>
                      </a:r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852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r>
                        <a:rPr lang="ru-RU" b="1" dirty="0" smtClean="0"/>
                        <a:t>-</a:t>
                      </a:r>
                      <a:r>
                        <a:rPr lang="en-US" b="1" dirty="0" smtClean="0"/>
                        <a:t>RAS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</a:t>
                      </a:r>
                      <a:r>
                        <a:rPr lang="en-US" dirty="0" smtClean="0"/>
                        <a:t>Gln61Lys; Q61K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</a:tr>
              <a:tr h="44852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VDR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ApaI</a:t>
                      </a:r>
                      <a:r>
                        <a:rPr lang="en-US" dirty="0" smtClean="0"/>
                        <a:t> Polymorphism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2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075240" cy="56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500" b="1" dirty="0">
                <a:solidFill>
                  <a:srgbClr val="558ED5"/>
                </a:solidFill>
              </a:rPr>
              <a:t>Если результаты генетического тестирования положительные:</a:t>
            </a:r>
            <a:endParaRPr lang="ru-RU" sz="4500" b="1" dirty="0" smtClean="0">
              <a:solidFill>
                <a:srgbClr val="558ED5"/>
              </a:solidFill>
            </a:endParaRPr>
          </a:p>
          <a:p>
            <a:endParaRPr lang="ru-RU" dirty="0"/>
          </a:p>
          <a:p>
            <a:r>
              <a:rPr lang="ru-RU" sz="4500" dirty="0" smtClean="0"/>
              <a:t>Согласно </a:t>
            </a:r>
            <a:r>
              <a:rPr lang="ru-RU" sz="4500" dirty="0"/>
              <a:t>современным клиническим рекомендациям, у бессимптомных носителей патологических мутаций гена RET оправдано профилактическое удаление щитовидной железы.</a:t>
            </a:r>
          </a:p>
          <a:p>
            <a:r>
              <a:rPr lang="ru-RU" sz="4500" dirty="0"/>
              <a:t>У носителей мутаций гена RET из семей с синдромом МЭН-2А рекомендуется проведение тотальной </a:t>
            </a:r>
            <a:r>
              <a:rPr lang="ru-RU" sz="4500" dirty="0" err="1"/>
              <a:t>тиреоидэктомии</a:t>
            </a:r>
            <a:r>
              <a:rPr lang="ru-RU" sz="4500" dirty="0"/>
              <a:t> с 5-летнего возраста.</a:t>
            </a:r>
          </a:p>
          <a:p>
            <a:r>
              <a:rPr lang="ru-RU" sz="4500" dirty="0"/>
              <a:t>В семьях с синдромом МЭН-2В рекомендуют проводить </a:t>
            </a:r>
            <a:r>
              <a:rPr lang="ru-RU" sz="4500" dirty="0" err="1"/>
              <a:t>тиреоидэктомию</a:t>
            </a:r>
            <a:r>
              <a:rPr lang="ru-RU" sz="4500" dirty="0"/>
              <a:t> в еще более младшем возрасте, так как у детей с этой формой заболевания метастазы могут развиваться очень рано.</a:t>
            </a:r>
          </a:p>
          <a:p>
            <a:r>
              <a:rPr lang="ru-RU" sz="4500" dirty="0"/>
              <a:t>При проведении тотальной </a:t>
            </a:r>
            <a:r>
              <a:rPr lang="ru-RU" sz="4500" dirty="0" err="1"/>
              <a:t>тиреоидэктомии</a:t>
            </a:r>
            <a:r>
              <a:rPr lang="ru-RU" sz="4500" dirty="0"/>
              <a:t> у детей существует такой же риск развития операционных осложнений, как и у взрослых, однако заместительная терапия гипотиреоза </a:t>
            </a:r>
            <a:r>
              <a:rPr lang="ru-RU" sz="4500" dirty="0" err="1"/>
              <a:t>тиреоидными</a:t>
            </a:r>
            <a:r>
              <a:rPr lang="ru-RU" sz="4500" dirty="0"/>
              <a:t> препаратами проста и не имеет отдаленных неблагоприятных последствий.</a:t>
            </a:r>
            <a:br>
              <a:rPr lang="ru-RU" sz="4500" dirty="0"/>
            </a:b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В случае семейного </a:t>
            </a:r>
            <a:r>
              <a:rPr lang="ru-RU" sz="4500" b="1" dirty="0"/>
              <a:t>медуллярного рака щитовидной железы</a:t>
            </a:r>
            <a:r>
              <a:rPr lang="ru-RU" sz="4500" dirty="0"/>
              <a:t>, вопрос об оперативном вмешательстве решается индивидуально, поскольку течение заболевания при этом синдроме менее агрессивно, клинические проявления возникают в возрасте 30-40 лет.</a:t>
            </a:r>
            <a:br>
              <a:rPr lang="ru-RU" sz="4500" dirty="0"/>
            </a:br>
            <a:r>
              <a:rPr lang="ru-RU" sz="4500" dirty="0"/>
              <a:t/>
            </a:r>
            <a:br>
              <a:rPr lang="ru-RU" sz="4500" dirty="0"/>
            </a:br>
            <a:r>
              <a:rPr lang="ru-RU" sz="4500" dirty="0"/>
              <a:t>Высокочувствительная ранняя молекулярная диагностика МЭН-2-синдромов позволяет выявить пациентов из группы риска </a:t>
            </a:r>
            <a:r>
              <a:rPr lang="ru-RU" sz="4500" b="1" dirty="0"/>
              <a:t>до появления у них клинических и биохимических признаков развития медуллярного рака.</a:t>
            </a: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xmlns="" val="24100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08531" cy="12616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961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Генетическая предрасположенность к </a:t>
            </a:r>
            <a:r>
              <a:rPr lang="ru-RU" sz="3200" b="1" dirty="0" smtClean="0">
                <a:solidFill>
                  <a:schemeClr val="bg1"/>
                </a:solidFill>
              </a:rPr>
              <a:t>раку толстой кишки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867" y="2646738"/>
            <a:ext cx="5400600" cy="374441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15-30</a:t>
            </a:r>
            <a:r>
              <a:rPr lang="ru-RU" dirty="0"/>
              <a:t>% больных раком толстой кишки имеют родственников первой степени родства больных той же </a:t>
            </a:r>
            <a:r>
              <a:rPr lang="ru-RU" dirty="0" smtClean="0"/>
              <a:t>патологией(</a:t>
            </a:r>
            <a:r>
              <a:rPr lang="ru-RU" dirty="0" err="1" smtClean="0"/>
              <a:t>Казубская</a:t>
            </a:r>
            <a:r>
              <a:rPr lang="ru-RU" dirty="0" smtClean="0"/>
              <a:t> и др.,1995)</a:t>
            </a:r>
          </a:p>
          <a:p>
            <a:r>
              <a:rPr lang="ru-RU" dirty="0" smtClean="0"/>
              <a:t>при </a:t>
            </a:r>
            <a:r>
              <a:rPr lang="ru-RU" dirty="0"/>
              <a:t>проведении </a:t>
            </a:r>
            <a:r>
              <a:rPr lang="ru-RU" dirty="0" err="1"/>
              <a:t>колоноскопии</a:t>
            </a:r>
            <a:r>
              <a:rPr lang="ru-RU" dirty="0"/>
              <a:t> в рамках скрининга, о том, что распространенность </a:t>
            </a:r>
            <a:r>
              <a:rPr lang="ru-RU" dirty="0" err="1"/>
              <a:t>аденоматозных</a:t>
            </a:r>
            <a:r>
              <a:rPr lang="ru-RU" dirty="0"/>
              <a:t> полипов составляет 18-36</a:t>
            </a:r>
            <a:r>
              <a:rPr lang="ru-RU" dirty="0" smtClean="0"/>
              <a:t>%</a:t>
            </a:r>
          </a:p>
          <a:p>
            <a:r>
              <a:rPr lang="ru-RU" dirty="0"/>
              <a:t>воспалительных заболеваниях </a:t>
            </a:r>
            <a:r>
              <a:rPr lang="ru-RU" dirty="0" smtClean="0"/>
              <a:t>кишки= высокий риск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Клинические критерии для проведения генетического анализа</a:t>
            </a:r>
            <a:r>
              <a:rPr lang="ru-RU" dirty="0" smtClean="0"/>
              <a:t>:</a:t>
            </a:r>
          </a:p>
          <a:p>
            <a:pPr marL="285750" indent="-285750"/>
            <a:r>
              <a:rPr lang="ru-RU" dirty="0"/>
              <a:t>Наличие случаев </a:t>
            </a:r>
            <a:r>
              <a:rPr lang="ru-RU"/>
              <a:t>рака </a:t>
            </a:r>
            <a:r>
              <a:rPr lang="ru-RU" smtClean="0"/>
              <a:t>в </a:t>
            </a:r>
            <a:r>
              <a:rPr lang="ru-RU" dirty="0"/>
              <a:t>семейном анамнезе</a:t>
            </a:r>
          </a:p>
          <a:p>
            <a:pPr marL="285750" indent="-285750"/>
            <a:r>
              <a:rPr lang="ru-RU" dirty="0"/>
              <a:t>Ранний возраст возникновения заболевания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2906" y="1592317"/>
            <a:ext cx="8507288" cy="103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 </a:t>
            </a:r>
            <a:r>
              <a:rPr lang="en-US" sz="2800" dirty="0" smtClean="0"/>
              <a:t>MLH1, MSH2, MSH6</a:t>
            </a:r>
            <a:r>
              <a:rPr lang="ru-RU" sz="2800" dirty="0" smtClean="0"/>
              <a:t>(</a:t>
            </a:r>
            <a:r>
              <a:rPr lang="ru-RU" sz="2800" dirty="0" err="1" smtClean="0"/>
              <a:t>колоректальный</a:t>
            </a:r>
            <a:r>
              <a:rPr lang="ru-RU" sz="2800" dirty="0" smtClean="0"/>
              <a:t> рак), </a:t>
            </a:r>
            <a:r>
              <a:rPr lang="en-US" sz="2800" dirty="0" smtClean="0"/>
              <a:t>APC, MUTYH</a:t>
            </a:r>
            <a:r>
              <a:rPr lang="ru-RU" sz="2800" dirty="0" smtClean="0"/>
              <a:t>(</a:t>
            </a:r>
            <a:r>
              <a:rPr lang="ru-RU" sz="2800" dirty="0" err="1"/>
              <a:t>п</a:t>
            </a:r>
            <a:r>
              <a:rPr lang="ru-RU" sz="2800" dirty="0" err="1" smtClean="0"/>
              <a:t>олипоз</a:t>
            </a:r>
            <a:r>
              <a:rPr lang="ru-RU" sz="28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6680" y="2276872"/>
            <a:ext cx="3157016" cy="42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33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Генотипирование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39455" y="1180085"/>
            <a:ext cx="2232248" cy="82809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4777" y="1332521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Пациент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1379" y="2435957"/>
            <a:ext cx="2232248" cy="1691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39455" y="4556328"/>
            <a:ext cx="2232248" cy="828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5229200"/>
            <a:ext cx="2232248" cy="148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1379" y="2432490"/>
            <a:ext cx="22103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-Семейный анамнез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</a:rPr>
              <a:t>Факторы риска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-Симптомы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-Рак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9475" y="4604499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Генетический анализ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71600" y="5229199"/>
            <a:ext cx="2232248" cy="14898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528638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-</a:t>
            </a:r>
            <a:r>
              <a:rPr lang="ru-RU" sz="2000" b="1" dirty="0" smtClean="0">
                <a:solidFill>
                  <a:schemeClr val="bg1"/>
                </a:solidFill>
              </a:rPr>
              <a:t>Усиленная профилактика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-</a:t>
            </a:r>
            <a:r>
              <a:rPr lang="ru-RU" sz="2000" b="1" dirty="0" err="1" smtClean="0">
                <a:solidFill>
                  <a:schemeClr val="bg1"/>
                </a:solidFill>
              </a:rPr>
              <a:t>Таргетная</a:t>
            </a:r>
            <a:r>
              <a:rPr lang="ru-RU" sz="2000" b="1" dirty="0" smtClean="0">
                <a:solidFill>
                  <a:schemeClr val="bg1"/>
                </a:solidFill>
              </a:rPr>
              <a:t> терапия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15074" y="5286388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-Стандартная профилактика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-Стандартная терапия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416328" y="2077330"/>
            <a:ext cx="27850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438252" y="4203058"/>
            <a:ext cx="27850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6029628" y="4390764"/>
            <a:ext cx="624700" cy="8225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 углом 23"/>
          <p:cNvSpPr/>
          <p:nvPr/>
        </p:nvSpPr>
        <p:spPr>
          <a:xfrm rot="5400000">
            <a:off x="2290164" y="4370011"/>
            <a:ext cx="666204" cy="822539"/>
          </a:xfrm>
          <a:prstGeom prst="bentArrow">
            <a:avLst/>
          </a:prstGeom>
          <a:scene3d>
            <a:camera prst="orthographicFront">
              <a:rot lat="1080000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55776" y="404806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да</a:t>
            </a:r>
            <a:endParaRPr lang="ru-RU" sz="2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55377" y="408957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нет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57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6085956"/>
              </p:ext>
            </p:extLst>
          </p:nvPr>
        </p:nvGraphicFramePr>
        <p:xfrm>
          <a:off x="539552" y="3140968"/>
          <a:ext cx="4101014" cy="29523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53277"/>
                <a:gridCol w="2647737"/>
              </a:tblGrid>
              <a:tr h="488707">
                <a:tc>
                  <a:txBody>
                    <a:bodyPr/>
                    <a:lstStyle/>
                    <a:p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Полиморфизмы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488707">
                <a:tc gridSpan="2"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Семейный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аденоматозный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полипоз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3858">
                <a:tc>
                  <a:txBody>
                    <a:bodyPr/>
                    <a:lstStyle/>
                    <a:p>
                      <a:r>
                        <a:rPr lang="en-US" dirty="0" smtClean="0"/>
                        <a:t>APC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n-US" sz="1100" dirty="0" smtClean="0"/>
                        <a:t>(1309Del5); (Ile1307Lys; I1307K; Ile1289Lys); (Glu1317Gln; E1317Q; Glu1299Gln); (1061Del5)</a:t>
                      </a:r>
                      <a:endParaRPr lang="ru-RU" sz="1100" dirty="0"/>
                    </a:p>
                  </a:txBody>
                  <a:tcPr/>
                </a:tc>
              </a:tr>
              <a:tr h="488707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MUTYH-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ассоциированный </a:t>
                      </a:r>
                      <a:r>
                        <a:rPr lang="ru-RU" baseline="0" dirty="0" err="1" smtClean="0"/>
                        <a:t>полипоз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2348">
                <a:tc>
                  <a:txBody>
                    <a:bodyPr/>
                    <a:lstStyle/>
                    <a:p>
                      <a:r>
                        <a:rPr lang="en-US" dirty="0" smtClean="0"/>
                        <a:t>MUTYH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(Gly396Asp; Gly382Asp; G396D; G382D);</a:t>
                      </a:r>
                      <a:r>
                        <a:rPr lang="en-US" sz="1100" baseline="0" dirty="0" smtClean="0"/>
                        <a:t> (Tyr165Cys; Y165C)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</a:rPr>
              <a:t>Генетическая предрасположенность к раку толстой кишки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15672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Генетическая предрасположенность к </a:t>
            </a:r>
            <a:r>
              <a:rPr lang="ru-RU" sz="3200" b="1" dirty="0" smtClean="0">
                <a:solidFill>
                  <a:schemeClr val="bg1"/>
                </a:solidFill>
              </a:rPr>
              <a:t>раку толстой кишки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42906" y="1592317"/>
            <a:ext cx="8507288" cy="1036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 </a:t>
            </a:r>
            <a:r>
              <a:rPr lang="en-US" sz="2800" dirty="0" smtClean="0"/>
              <a:t>MLH1, MSH2, MSH6</a:t>
            </a:r>
            <a:r>
              <a:rPr lang="ru-RU" sz="2800" dirty="0" smtClean="0"/>
              <a:t>(</a:t>
            </a:r>
            <a:r>
              <a:rPr lang="ru-RU" sz="2800" dirty="0" err="1" smtClean="0"/>
              <a:t>колоректальный</a:t>
            </a:r>
            <a:r>
              <a:rPr lang="ru-RU" sz="2800" dirty="0" smtClean="0"/>
              <a:t> рак), </a:t>
            </a:r>
            <a:r>
              <a:rPr lang="en-US" sz="2800" dirty="0" smtClean="0"/>
              <a:t>APC, MUTYH</a:t>
            </a:r>
            <a:r>
              <a:rPr lang="ru-RU" sz="2800" dirty="0" smtClean="0"/>
              <a:t>(</a:t>
            </a:r>
            <a:r>
              <a:rPr lang="ru-RU" sz="2800" dirty="0" err="1"/>
              <a:t>п</a:t>
            </a:r>
            <a:r>
              <a:rPr lang="ru-RU" sz="2800" dirty="0" err="1" smtClean="0"/>
              <a:t>олипоз</a:t>
            </a:r>
            <a:r>
              <a:rPr lang="ru-RU" sz="2800" dirty="0" smtClean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420888"/>
            <a:ext cx="3384376" cy="42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1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4618856" cy="46594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558ED5"/>
                </a:solidFill>
              </a:rPr>
              <a:t>Если результаты генетического тестирования положительные:</a:t>
            </a:r>
          </a:p>
          <a:p>
            <a:r>
              <a:rPr lang="ru-RU" dirty="0"/>
              <a:t>регулярное </a:t>
            </a:r>
            <a:r>
              <a:rPr lang="ru-RU" dirty="0" smtClean="0"/>
              <a:t>ультразвуковое исследование, </a:t>
            </a:r>
            <a:r>
              <a:rPr lang="ru-RU" dirty="0" err="1" smtClean="0"/>
              <a:t>колоноскопия</a:t>
            </a:r>
            <a:endParaRPr lang="ru-RU" dirty="0"/>
          </a:p>
          <a:p>
            <a:r>
              <a:rPr lang="ru-RU" dirty="0"/>
              <a:t>наблюдение у онколога</a:t>
            </a:r>
          </a:p>
          <a:p>
            <a:r>
              <a:rPr lang="ru-RU" dirty="0"/>
              <a:t>соблюдение диеты</a:t>
            </a:r>
          </a:p>
          <a:p>
            <a:r>
              <a:rPr lang="ru-RU" dirty="0"/>
              <a:t>при наличие уже резвившейся формы онкологии – </a:t>
            </a:r>
            <a:r>
              <a:rPr lang="ru-RU" dirty="0" smtClean="0"/>
              <a:t>определение прогноза течения заболевания, корректировка </a:t>
            </a:r>
            <a:r>
              <a:rPr lang="ru-RU" dirty="0"/>
              <a:t>лечения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628800"/>
            <a:ext cx="331236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76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40263" y="116632"/>
            <a:ext cx="8647780" cy="12616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961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Генетическая предрасположенность к</a:t>
            </a:r>
            <a:r>
              <a:rPr lang="ru-RU" sz="3200" b="1" dirty="0" smtClean="0">
                <a:solidFill>
                  <a:schemeClr val="bg1"/>
                </a:solidFill>
              </a:rPr>
              <a:t> раку предстательной </a:t>
            </a:r>
            <a:r>
              <a:rPr lang="ru-RU" sz="3200" b="1" dirty="0">
                <a:solidFill>
                  <a:schemeClr val="bg1"/>
                </a:solidFill>
              </a:rPr>
              <a:t>железы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40" y="2276873"/>
            <a:ext cx="5544616" cy="413305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Наследственный рак предстательной железы составляет около 5</a:t>
            </a:r>
            <a:r>
              <a:rPr lang="ru-RU" dirty="0" smtClean="0"/>
              <a:t>%</a:t>
            </a:r>
          </a:p>
          <a:p>
            <a:r>
              <a:rPr lang="ru-RU" dirty="0"/>
              <a:t>около 20% - развиваются в результате совместного действия наследственных, средовых факторов риска и влияния определенных поведенческих </a:t>
            </a:r>
            <a:r>
              <a:rPr lang="ru-RU" dirty="0" smtClean="0"/>
              <a:t>привычек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/>
              <a:t>Клинические критерии </a:t>
            </a:r>
            <a:r>
              <a:rPr lang="ru-RU" dirty="0" smtClean="0"/>
              <a:t>для проведения генетического анализа:</a:t>
            </a:r>
            <a:endParaRPr lang="ru-RU" dirty="0"/>
          </a:p>
          <a:p>
            <a:pPr marL="285750" indent="-285750"/>
            <a:r>
              <a:rPr lang="ru-RU" dirty="0"/>
              <a:t>Наличие случаев рака </a:t>
            </a:r>
            <a:r>
              <a:rPr lang="ru-RU" dirty="0" smtClean="0"/>
              <a:t>предстательной </a:t>
            </a:r>
            <a:r>
              <a:rPr lang="ru-RU" dirty="0"/>
              <a:t>железы в семейном анамнезе</a:t>
            </a:r>
          </a:p>
          <a:p>
            <a:pPr marL="285750" indent="-285750"/>
            <a:r>
              <a:rPr lang="ru-RU" dirty="0"/>
              <a:t>Ранний возраст возникновения заболевания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1600201"/>
            <a:ext cx="879532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 </a:t>
            </a:r>
            <a:r>
              <a:rPr lang="en-US" sz="2800" dirty="0" smtClean="0"/>
              <a:t>AR</a:t>
            </a:r>
            <a:r>
              <a:rPr lang="ru-RU" sz="2800" dirty="0"/>
              <a:t>,</a:t>
            </a:r>
            <a:r>
              <a:rPr lang="ru-RU" sz="2800" dirty="0" smtClean="0"/>
              <a:t> </a:t>
            </a:r>
            <a:r>
              <a:rPr lang="en-US" sz="2800" dirty="0" smtClean="0"/>
              <a:t>BRCA2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3429000"/>
            <a:ext cx="3347863" cy="28435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24529" y="1593199"/>
            <a:ext cx="2448272" cy="17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86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Гены: </a:t>
            </a:r>
            <a:r>
              <a:rPr lang="en-US" sz="2800" dirty="0" smtClean="0"/>
              <a:t>AR</a:t>
            </a:r>
            <a:r>
              <a:rPr lang="ru-RU" sz="2800" dirty="0" smtClean="0"/>
              <a:t>, </a:t>
            </a:r>
            <a:r>
              <a:rPr lang="en-US" sz="2800" dirty="0" smtClean="0"/>
              <a:t>BRCA2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5599545"/>
              </p:ext>
            </p:extLst>
          </p:nvPr>
        </p:nvGraphicFramePr>
        <p:xfrm>
          <a:off x="539551" y="2708919"/>
          <a:ext cx="4024601" cy="29306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17945"/>
                <a:gridCol w="2906656"/>
              </a:tblGrid>
              <a:tr h="777317">
                <a:tc>
                  <a:txBody>
                    <a:bodyPr/>
                    <a:lstStyle/>
                    <a:p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Полиморфизмы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123890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BRCA2</a:t>
                      </a:r>
                      <a:endParaRPr lang="ru-RU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(6174DelT);</a:t>
                      </a:r>
                      <a:r>
                        <a:rPr lang="en-US" baseline="0" dirty="0" smtClean="0"/>
                        <a:t> (Asn372His; N372H); (Asn991Asp; N991D)</a:t>
                      </a:r>
                      <a:endParaRPr lang="ru-RU" baseline="0" dirty="0" smtClean="0"/>
                    </a:p>
                    <a:p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006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((CAG)n repeat; S/L)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40263" y="116632"/>
            <a:ext cx="8647780" cy="12616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Генетическая предрасположенность к</a:t>
            </a:r>
            <a:r>
              <a:rPr lang="ru-RU" sz="3200" b="1" dirty="0" smtClean="0">
                <a:solidFill>
                  <a:schemeClr val="bg1"/>
                </a:solidFill>
              </a:rPr>
              <a:t> раку предстательной </a:t>
            </a:r>
            <a:r>
              <a:rPr lang="ru-RU" sz="3200" b="1" dirty="0">
                <a:solidFill>
                  <a:schemeClr val="bg1"/>
                </a:solidFill>
              </a:rPr>
              <a:t>железы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3" y="2132856"/>
            <a:ext cx="410001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130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558ED5"/>
                </a:solidFill>
              </a:rPr>
              <a:t>Если результаты генетического тестирования положительные</a:t>
            </a:r>
            <a:r>
              <a:rPr lang="ru-RU" b="1" dirty="0" smtClean="0">
                <a:solidFill>
                  <a:srgbClr val="558ED5"/>
                </a:solidFill>
              </a:rPr>
              <a:t>:</a:t>
            </a:r>
            <a:endParaRPr lang="ru-RU" dirty="0" smtClean="0">
              <a:solidFill>
                <a:srgbClr val="558ED5"/>
              </a:solidFill>
            </a:endParaRPr>
          </a:p>
          <a:p>
            <a:r>
              <a:rPr lang="ru-RU" dirty="0" smtClean="0"/>
              <a:t>регулярное ультразвуковое </a:t>
            </a:r>
            <a:r>
              <a:rPr lang="ru-RU" dirty="0"/>
              <a:t>исследование</a:t>
            </a:r>
          </a:p>
          <a:p>
            <a:r>
              <a:rPr lang="ru-RU" dirty="0"/>
              <a:t>наблюдение у онколога</a:t>
            </a:r>
          </a:p>
          <a:p>
            <a:r>
              <a:rPr lang="ru-RU" dirty="0" smtClean="0"/>
              <a:t>соблюдение диеты</a:t>
            </a:r>
          </a:p>
          <a:p>
            <a:r>
              <a:rPr lang="ru-RU" dirty="0" smtClean="0"/>
              <a:t>при </a:t>
            </a:r>
            <a:r>
              <a:rPr lang="ru-RU" dirty="0"/>
              <a:t>наличие уже резвившейся формы онкологии – определение прогноза течения заболевания, корректировка лечения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6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40064" cy="1210146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Рак верхних отделов дыхательных </a:t>
            </a:r>
            <a:r>
              <a:rPr lang="ru-RU" sz="3200" b="1" dirty="0">
                <a:solidFill>
                  <a:schemeClr val="bg1"/>
                </a:solidFill>
              </a:rPr>
              <a:t>путей, полости </a:t>
            </a:r>
            <a:r>
              <a:rPr lang="ru-RU" sz="3200" b="1" dirty="0" smtClean="0">
                <a:solidFill>
                  <a:schemeClr val="bg1"/>
                </a:solidFill>
              </a:rPr>
              <a:t>рта, </a:t>
            </a:r>
            <a:r>
              <a:rPr lang="ru-RU" sz="3200" b="1" dirty="0">
                <a:solidFill>
                  <a:schemeClr val="bg1"/>
                </a:solidFill>
              </a:rPr>
              <a:t>носоглотки </a:t>
            </a:r>
            <a:r>
              <a:rPr lang="ru-RU" sz="3200" b="1" dirty="0" smtClean="0">
                <a:solidFill>
                  <a:schemeClr val="bg1"/>
                </a:solidFill>
              </a:rPr>
              <a:t>и пищевода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9"/>
            <a:ext cx="8388424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 </a:t>
            </a:r>
            <a:r>
              <a:rPr lang="en-US" sz="2800" dirty="0"/>
              <a:t>ALDH2ALDH2*1/*2; NAT2; CYP2E1; CHRNA5; IL-1B; IL1; MTR; MUTYH</a:t>
            </a:r>
            <a:endParaRPr lang="ru-RU" sz="2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3655126"/>
              </p:ext>
            </p:extLst>
          </p:nvPr>
        </p:nvGraphicFramePr>
        <p:xfrm>
          <a:off x="323528" y="2852936"/>
          <a:ext cx="4464496" cy="35696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4096"/>
                <a:gridCol w="36004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Полиморфизмы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ALDH2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(</a:t>
                      </a:r>
                      <a:r>
                        <a:rPr lang="en-US" sz="1100" dirty="0" smtClean="0"/>
                        <a:t>Glu504Lys; E504K; Glu487Lys</a:t>
                      </a:r>
                      <a:r>
                        <a:rPr lang="ru-RU" sz="1100" dirty="0" smtClean="0"/>
                        <a:t>)</a:t>
                      </a:r>
                      <a:r>
                        <a:rPr lang="en-US" sz="1100" dirty="0" smtClean="0"/>
                        <a:t>; (ALDH2*2; [Ex12-12G&gt;A])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(Arg197Gln; G590A; [590G&gt;A]); (C481T; [Leu161]); (Gly286Glu; G857A; [857G&gt;A])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CYP2E1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(G-1293C)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CHRNA5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(Asp398Asn; D398N)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IL-1B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(T-31C; C-580T; [-31T&gt;C; -580C&gt;T])</a:t>
                      </a:r>
                      <a:endParaRPr lang="ru-RU" sz="1100" dirty="0"/>
                    </a:p>
                  </a:txBody>
                  <a:tcPr/>
                </a:tc>
              </a:tr>
              <a:tr h="39975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IL</a:t>
                      </a:r>
                      <a:r>
                        <a:rPr lang="ru-RU" sz="1400" dirty="0" smtClean="0"/>
                        <a:t>-</a:t>
                      </a:r>
                      <a:r>
                        <a:rPr lang="en-US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(C-511T; [-511C&gt;T; 4490T&gt;C])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MTR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(Asp919Gly; A2756G)</a:t>
                      </a:r>
                      <a:endParaRPr lang="ru-RU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MUTYH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(Tyr165Cys; Y165C)</a:t>
                      </a:r>
                      <a:endParaRPr lang="ru-RU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3680" y="2996952"/>
            <a:ext cx="3779912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25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558ED5"/>
          </a:solidFill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Фармакогенетика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759248"/>
              </p:ext>
            </p:extLst>
          </p:nvPr>
        </p:nvGraphicFramePr>
        <p:xfrm>
          <a:off x="755576" y="2420888"/>
          <a:ext cx="7604689" cy="41000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23510"/>
                <a:gridCol w="5781179"/>
              </a:tblGrid>
              <a:tr h="3233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Лекарство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48509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err="1"/>
                        <a:t>Paclitaxel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TP53,ABCB1,CYP1B1,EGFR,GSTP1,MAP3K1,MTHFR,FCGR2A,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GSTT1,SOD2,OPRM1,MTR,BCL2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/>
                </a:tc>
              </a:tr>
              <a:tr h="5283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/>
                        <a:t>Docetaxel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CYP1B1,EGFR,MAP3K1,MTHFR,OPRM1,VEGFA,MDM4,GSTP1,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NAT2,PPARD,EPHX1,BCL2,NR1I2,ABCB1,CYP1A1,</a:t>
                      </a:r>
                    </a:p>
                  </a:txBody>
                  <a:tcPr marL="28575" marR="28575" marT="0" marB="0"/>
                </a:tc>
              </a:tr>
              <a:tr h="64679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/>
                        <a:t>Fluorouracil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TP53,CYP1B1,ABCB1,GSTP1,NOS3,NQO1,MTHFR,DPYD,SOD2,PTEN,VEGFA,DLG5,UGT1A1,GSTT1,EGFR,DPYD,MSH6,KRAS,PON1,ABCC11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/>
                </a:tc>
              </a:tr>
              <a:tr h="4761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/>
                        <a:t>Cyclophosphan</a:t>
                      </a:r>
                      <a:br>
                        <a:rPr lang="en-US" sz="1600" b="1" u="none" strike="noStrike"/>
                      </a:br>
                      <a:r>
                        <a:rPr lang="en-US" sz="1600" b="1" u="none" strike="noStrike"/>
                        <a:t>(Cyclophosphamide)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TP53,VEGFA,CYP2C19,ABCB1,EPHX1,CYP1B1,NQO1,GSTP1,NR1I2,MTHFR,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FCGR2A,NAT2,MTR,CYP2E1,NOS3,MUTYH,FCGR3A,DPYD,SOD2</a:t>
                      </a:r>
                    </a:p>
                  </a:txBody>
                  <a:tcPr marL="28575" marR="28575" marT="0" marB="0"/>
                </a:tc>
              </a:tr>
              <a:tr h="4761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/>
                        <a:t>Xeloda(Capecitabine)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MTHFR,PTEN,MTRR,ABCB1,DPYD,CYP1A1,CYP1B1,VEGFA,EPHX1,DLG5,PTGS2,UGT1A1,</a:t>
                      </a:r>
                      <a:b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endParaRPr lang="en-US" sz="12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8575" marR="28575" marT="0" marB="0"/>
                </a:tc>
              </a:tr>
              <a:tr h="4761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/>
                        <a:t>Cisplatin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TP53,MAP3K1,MTHFR,CYP1B1,MTR,EPHX1,NQO1,GSTP1,NOS3,NAT2,MTR,CYP2E1,</a:t>
                      </a:r>
                      <a:b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ABCB1,MUTYH,DPYD,PTEN,VEGFA,UGT1A1,GSTT1,GSTM1,ESR1,AKT1,COMT</a:t>
                      </a:r>
                    </a:p>
                  </a:txBody>
                  <a:tcPr marL="28575" marR="28575" marT="0" marB="0"/>
                </a:tc>
              </a:tr>
              <a:tr h="47619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u="none" strike="noStrike" dirty="0" err="1"/>
                        <a:t>Tamoxifen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ABCB1,CYP2C19,F5,ESR1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2237" y="155679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Изучает характер </a:t>
            </a:r>
            <a:r>
              <a:rPr lang="ru-RU" dirty="0"/>
              <a:t>реакций организма на лекарственные средства в зависимости от наследственных факторов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1048"/>
            <a:ext cx="9144000" cy="428832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381642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Для выявления групп риска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Профилактики </a:t>
            </a:r>
            <a:r>
              <a:rPr lang="ru-RU" sz="2600" dirty="0"/>
              <a:t>онкологии в группе </a:t>
            </a:r>
            <a:r>
              <a:rPr lang="ru-RU" sz="2600" dirty="0" smtClean="0"/>
              <a:t>риска=увеличение вероятности диагностики заболевания на ранней стадии = успех в лечении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Составления прогноза течения заболевания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/>
              <a:t>Корректного подбора терапии на основе индивидуальных генетических особенностей пациента(</a:t>
            </a:r>
            <a:r>
              <a:rPr lang="ru-RU" sz="2600" dirty="0" err="1" smtClean="0"/>
              <a:t>таргетные</a:t>
            </a:r>
            <a:r>
              <a:rPr lang="ru-RU" sz="2600" dirty="0" smtClean="0"/>
              <a:t> препараты), дозировки лекарственных средств</a:t>
            </a:r>
            <a:endParaRPr lang="ru-RU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464715"/>
            <a:ext cx="8640960" cy="584775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Генотипирование </a:t>
            </a:r>
            <a:r>
              <a:rPr lang="ru-RU" sz="3200" b="1" dirty="0">
                <a:solidFill>
                  <a:schemeClr val="bg1"/>
                </a:solidFill>
              </a:rPr>
              <a:t>необходимо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193865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1608" cy="1152128"/>
          </a:xfrm>
          <a:solidFill>
            <a:srgbClr val="558ED5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Генетическая предрасположенность к раку молочной железы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и яичников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610" y="1555456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 </a:t>
            </a:r>
            <a:r>
              <a:rPr lang="en-US" sz="2800" dirty="0" smtClean="0"/>
              <a:t>BRCA1, BRCA2</a:t>
            </a:r>
            <a:r>
              <a:rPr lang="en-US" sz="2800" dirty="0"/>
              <a:t>, CHEK2, FGFR2, T</a:t>
            </a:r>
            <a:r>
              <a:rPr lang="ru-RU" sz="2800" dirty="0"/>
              <a:t>Р53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334968"/>
            <a:ext cx="3391196" cy="40463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2372989"/>
            <a:ext cx="50112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Развития </a:t>
            </a:r>
            <a:r>
              <a:rPr lang="ru-RU" dirty="0"/>
              <a:t>рака молочной и / или рака яичников в раннем </a:t>
            </a:r>
            <a:r>
              <a:rPr lang="ru-RU" dirty="0" smtClean="0"/>
              <a:t>возрасте: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Риск развития РМЖ  80-90%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Риск развития РЯ 40-50%</a:t>
            </a:r>
          </a:p>
          <a:p>
            <a:endParaRPr lang="ru-RU" dirty="0" smtClean="0"/>
          </a:p>
          <a:p>
            <a:r>
              <a:rPr lang="ru-RU" dirty="0"/>
              <a:t>Клинические показаниями для генетического </a:t>
            </a:r>
            <a:r>
              <a:rPr lang="ru-RU" dirty="0" smtClean="0"/>
              <a:t> анализа: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Наличие случаев рака </a:t>
            </a:r>
            <a:r>
              <a:rPr lang="ru-RU" dirty="0" smtClean="0"/>
              <a:t>молочных желез  и яичников в </a:t>
            </a:r>
            <a:r>
              <a:rPr lang="ru-RU" dirty="0"/>
              <a:t>семейном анамнезе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Ранний возраст возникновения </a:t>
            </a:r>
            <a:r>
              <a:rPr lang="ru-RU" dirty="0" smtClean="0"/>
              <a:t>заболевания(до 35-50лет)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морфологические особенности рака молочной железы (трижды негативные, медуллярные опухоли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этническая принадлежность( </a:t>
            </a:r>
            <a:r>
              <a:rPr lang="ru-RU" dirty="0" smtClean="0"/>
              <a:t>ашкенази)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43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647780" cy="1080120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Генетическая предрасположенность к раку молочной железы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и </a:t>
            </a:r>
            <a:r>
              <a:rPr lang="ru-RU" sz="3600" b="1" dirty="0">
                <a:solidFill>
                  <a:schemeClr val="bg1"/>
                </a:solidFill>
              </a:rPr>
              <a:t>яичников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610" y="1412776"/>
            <a:ext cx="8229600" cy="676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558ED5"/>
                </a:solidFill>
              </a:rPr>
              <a:t>Гены: </a:t>
            </a:r>
            <a:r>
              <a:rPr lang="en-US" sz="2800" dirty="0" smtClean="0"/>
              <a:t>BRCA1, BRCA2</a:t>
            </a:r>
            <a:r>
              <a:rPr lang="en-US" sz="2800" dirty="0"/>
              <a:t>, CHEK2, FGFR2, T</a:t>
            </a:r>
            <a:r>
              <a:rPr lang="ru-RU" sz="2800" dirty="0"/>
              <a:t>Р53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1356287"/>
              </p:ext>
            </p:extLst>
          </p:nvPr>
        </p:nvGraphicFramePr>
        <p:xfrm>
          <a:off x="179512" y="2348880"/>
          <a:ext cx="5112568" cy="394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0050"/>
                <a:gridCol w="4032518"/>
              </a:tblGrid>
              <a:tr h="6982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Полиморфизмы</a:t>
                      </a:r>
                      <a:endParaRPr lang="ru-RU" dirty="0"/>
                    </a:p>
                  </a:txBody>
                  <a:tcPr anchor="ctr">
                    <a:solidFill>
                      <a:srgbClr val="558ED5"/>
                    </a:solidFill>
                  </a:tcPr>
                </a:tc>
              </a:tr>
              <a:tr h="839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BRCA1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(185DelAG; 65Del);</a:t>
                      </a:r>
                      <a:r>
                        <a:rPr lang="en-US" sz="1200" baseline="0" dirty="0" smtClean="0"/>
                        <a:t> (5382InsC); (4153DelA; 4154DelA); (A1708E/V; Ala1708Glu/Val); (Arg1699Trp; R1699W); (C61G; Cys61Gly; C61G/R; Cys61Gly/</a:t>
                      </a:r>
                      <a:r>
                        <a:rPr lang="en-US" sz="1200" baseline="0" dirty="0" err="1" smtClean="0"/>
                        <a:t>Arg</a:t>
                      </a:r>
                      <a:r>
                        <a:rPr lang="en-US" sz="1200" baseline="0" dirty="0" smtClean="0"/>
                        <a:t>)</a:t>
                      </a:r>
                      <a:endParaRPr lang="ru-RU" sz="1200" dirty="0"/>
                    </a:p>
                  </a:txBody>
                  <a:tcPr/>
                </a:tc>
              </a:tr>
              <a:tr h="486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BRCA2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(Asn372His; N372H); (Asn991Asp; N991D)</a:t>
                      </a:r>
                      <a:endParaRPr lang="ru-RU" sz="1200" dirty="0"/>
                    </a:p>
                  </a:txBody>
                  <a:tcPr/>
                </a:tc>
              </a:tr>
              <a:tr h="8390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CHEK2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(Ile157Thr; I157T); (1-bp Del, 1100C; 1100DelC); (Pro85Leu; P85L); (Arg181His; R181H); (Glu239Lys/</a:t>
                      </a:r>
                      <a:r>
                        <a:rPr lang="en-US" sz="1200" dirty="0" err="1" smtClean="0"/>
                        <a:t>Ter</a:t>
                      </a:r>
                      <a:r>
                        <a:rPr lang="en-US" sz="1200" dirty="0" smtClean="0"/>
                        <a:t>; E239K/X); Arg181Cys; R181C)</a:t>
                      </a:r>
                      <a:endParaRPr lang="ru-RU" sz="1200" dirty="0"/>
                    </a:p>
                  </a:txBody>
                  <a:tcPr/>
                </a:tc>
              </a:tr>
              <a:tr h="5993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FGFR2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(rs1219648); (rs2981578); (rs7895676); (rs2981582); (rs3135718); (rs2981579)</a:t>
                      </a:r>
                      <a:endParaRPr lang="ru-RU" sz="1200" dirty="0"/>
                    </a:p>
                  </a:txBody>
                  <a:tcPr/>
                </a:tc>
              </a:tr>
              <a:tr h="4861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TP53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(Arg72Pro; R72P; p53 codon 72)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334968"/>
            <a:ext cx="3391196" cy="404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5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188640"/>
            <a:ext cx="8647780" cy="165618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492896"/>
            <a:ext cx="3044952" cy="27340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610" y="37322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О</a:t>
            </a:r>
            <a:r>
              <a:rPr lang="ru-RU" sz="3200" b="1" dirty="0" smtClean="0">
                <a:solidFill>
                  <a:schemeClr val="bg1"/>
                </a:solidFill>
              </a:rPr>
              <a:t>собенности </a:t>
            </a:r>
            <a:r>
              <a:rPr lang="ru-RU" sz="3200" b="1" dirty="0">
                <a:solidFill>
                  <a:schemeClr val="bg1"/>
                </a:solidFill>
              </a:rPr>
              <a:t>клинического проявления </a:t>
            </a:r>
            <a:r>
              <a:rPr lang="ru-RU" sz="3200" b="1" dirty="0" smtClean="0">
                <a:solidFill>
                  <a:schemeClr val="bg1"/>
                </a:solidFill>
              </a:rPr>
              <a:t>наследственных форм рака </a:t>
            </a:r>
            <a:r>
              <a:rPr lang="ru-RU" sz="3200" b="1" dirty="0">
                <a:solidFill>
                  <a:schemeClr val="bg1"/>
                </a:solidFill>
              </a:rPr>
              <a:t>молочной железы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и </a:t>
            </a:r>
            <a:r>
              <a:rPr lang="ru-RU" sz="3200" b="1" dirty="0" smtClean="0">
                <a:solidFill>
                  <a:schemeClr val="bg1"/>
                </a:solidFill>
              </a:rPr>
              <a:t>яичников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060848"/>
            <a:ext cx="590465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558ED5"/>
                </a:solidFill>
              </a:rPr>
              <a:t>Если </a:t>
            </a:r>
            <a:r>
              <a:rPr lang="ru-RU" sz="2000" b="1" dirty="0">
                <a:solidFill>
                  <a:srgbClr val="558ED5"/>
                </a:solidFill>
              </a:rPr>
              <a:t>результаты генетического тестирования </a:t>
            </a:r>
            <a:r>
              <a:rPr lang="ru-RU" sz="2000" b="1" dirty="0" smtClean="0">
                <a:solidFill>
                  <a:srgbClr val="558ED5"/>
                </a:solidFill>
              </a:rPr>
              <a:t>положительные:</a:t>
            </a:r>
          </a:p>
          <a:p>
            <a:r>
              <a:rPr lang="ru-RU" sz="1800" dirty="0" smtClean="0"/>
              <a:t>тщательный </a:t>
            </a:r>
            <a:r>
              <a:rPr lang="ru-RU" sz="1800" dirty="0"/>
              <a:t>контроль за состоянием молочной железы и яичников </a:t>
            </a:r>
            <a:r>
              <a:rPr lang="ru-RU" sz="1800" dirty="0" smtClean="0"/>
              <a:t>пациента</a:t>
            </a:r>
          </a:p>
          <a:p>
            <a:r>
              <a:rPr lang="ru-RU" sz="1800" dirty="0" smtClean="0"/>
              <a:t>помощь в  выявлении рака </a:t>
            </a:r>
            <a:r>
              <a:rPr lang="ru-RU" sz="1800" dirty="0"/>
              <a:t>на ранних </a:t>
            </a:r>
            <a:r>
              <a:rPr lang="ru-RU" sz="1800" dirty="0" smtClean="0"/>
              <a:t>стадиях</a:t>
            </a:r>
          </a:p>
          <a:p>
            <a:r>
              <a:rPr lang="ru-RU" sz="1800" dirty="0" smtClean="0"/>
              <a:t>использование иных </a:t>
            </a:r>
            <a:r>
              <a:rPr lang="ru-RU" sz="1800" dirty="0"/>
              <a:t>протоколы ранней диагностики, чем в обычных </a:t>
            </a:r>
            <a:r>
              <a:rPr lang="ru-RU" sz="1800" dirty="0" smtClean="0"/>
              <a:t>случаях = скрининг </a:t>
            </a:r>
            <a:r>
              <a:rPr lang="ru-RU" sz="1800" dirty="0"/>
              <a:t>начинается на 5-10 лет </a:t>
            </a:r>
            <a:r>
              <a:rPr lang="ru-RU" sz="1800" dirty="0" smtClean="0"/>
              <a:t>раньше</a:t>
            </a:r>
          </a:p>
          <a:p>
            <a:r>
              <a:rPr lang="ru-RU" sz="1800" dirty="0" smtClean="0"/>
              <a:t>рекомендации определенных препаратов </a:t>
            </a:r>
            <a:r>
              <a:rPr lang="ru-RU" sz="1800" dirty="0"/>
              <a:t>для профилактики развития рака </a:t>
            </a:r>
            <a:r>
              <a:rPr lang="ru-RU" sz="1800" dirty="0" smtClean="0"/>
              <a:t>груди(</a:t>
            </a:r>
            <a:r>
              <a:rPr lang="ru-RU" sz="1800" dirty="0" err="1" smtClean="0"/>
              <a:t>тамоксифен</a:t>
            </a:r>
            <a:r>
              <a:rPr lang="ru-RU" sz="1800" dirty="0" smtClean="0"/>
              <a:t>, гормональные препараты)</a:t>
            </a:r>
            <a:endParaRPr lang="ru-RU" sz="1800" dirty="0"/>
          </a:p>
          <a:p>
            <a:r>
              <a:rPr lang="ru-RU" sz="1800" dirty="0" smtClean="0"/>
              <a:t>возможно профилактическое </a:t>
            </a:r>
            <a:r>
              <a:rPr lang="ru-RU" sz="1800" dirty="0"/>
              <a:t>оперативное </a:t>
            </a:r>
            <a:r>
              <a:rPr lang="ru-RU" sz="1800" dirty="0" smtClean="0"/>
              <a:t>вмешательство</a:t>
            </a:r>
          </a:p>
          <a:p>
            <a:r>
              <a:rPr lang="ru-RU" sz="1800" dirty="0" smtClean="0"/>
              <a:t>изменение прежнего образа жизни</a:t>
            </a:r>
          </a:p>
          <a:p>
            <a:endParaRPr lang="ru-RU" sz="1800" dirty="0" smtClean="0"/>
          </a:p>
          <a:p>
            <a:pPr marL="0" indent="0">
              <a:buNone/>
            </a:pPr>
            <a:r>
              <a:rPr lang="ru-RU" sz="1800" i="1" dirty="0"/>
              <a:t>Проходят испытания </a:t>
            </a:r>
            <a:r>
              <a:rPr lang="ru-RU" sz="1800" i="1" dirty="0" err="1"/>
              <a:t>таргетных</a:t>
            </a:r>
            <a:r>
              <a:rPr lang="ru-RU" sz="1800" i="1" dirty="0"/>
              <a:t> препаратов - PARP- ингибиторов для лечения BRCA-ассоциированных опухолей</a:t>
            </a:r>
          </a:p>
          <a:p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505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630" y="109266"/>
            <a:ext cx="8647780" cy="1159494"/>
          </a:xfrm>
          <a:prstGeom prst="rect">
            <a:avLst/>
          </a:prstGeom>
          <a:solidFill>
            <a:srgbClr val="558E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720" y="1092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Генетическая предрасположенность к раку шейки матки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720" y="1292044"/>
            <a:ext cx="8229600" cy="4606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558ED5"/>
                </a:solidFill>
              </a:rPr>
              <a:t>Гены: </a:t>
            </a:r>
            <a:r>
              <a:rPr lang="en-US" dirty="0" smtClean="0"/>
              <a:t>MTHFR</a:t>
            </a:r>
            <a:r>
              <a:rPr lang="ru-RU" dirty="0" smtClean="0"/>
              <a:t>, </a:t>
            </a:r>
            <a:r>
              <a:rPr lang="en-US" dirty="0" smtClean="0"/>
              <a:t>TP53</a:t>
            </a:r>
            <a:r>
              <a:rPr lang="ru-RU" dirty="0" smtClean="0"/>
              <a:t>, </a:t>
            </a:r>
            <a:r>
              <a:rPr lang="en-US" dirty="0" smtClean="0"/>
              <a:t>PTEN</a:t>
            </a:r>
            <a:r>
              <a:rPr lang="ru-RU" dirty="0" smtClean="0"/>
              <a:t>, </a:t>
            </a:r>
            <a:r>
              <a:rPr lang="en-US" dirty="0" smtClean="0"/>
              <a:t>EPHX1</a:t>
            </a:r>
            <a:r>
              <a:rPr lang="ru-RU" dirty="0" smtClean="0"/>
              <a:t>, </a:t>
            </a:r>
            <a:r>
              <a:rPr lang="en-US" dirty="0" smtClean="0"/>
              <a:t>TLR2A</a:t>
            </a:r>
            <a:r>
              <a:rPr lang="ru-RU" dirty="0" smtClean="0"/>
              <a:t>, </a:t>
            </a:r>
            <a:r>
              <a:rPr lang="en-US" dirty="0"/>
              <a:t>TLR4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44895195"/>
              </p:ext>
            </p:extLst>
          </p:nvPr>
        </p:nvGraphicFramePr>
        <p:xfrm>
          <a:off x="755576" y="4005064"/>
          <a:ext cx="4032448" cy="26003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08112"/>
                <a:gridCol w="30243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Полморфизмы</a:t>
                      </a:r>
                      <a:endParaRPr lang="ru-RU" dirty="0"/>
                    </a:p>
                  </a:txBody>
                  <a:tcPr>
                    <a:solidFill>
                      <a:srgbClr val="558ED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MTHFR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C677T</a:t>
                      </a: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Ala222Val; A222V; [677C&gt;T; C655T]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TP53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Arg72Pro</a:t>
                      </a:r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R72P; p53 codon 72; [Pro72Arg; 12139G&gt;C; Ex4+119C&gt;G; c.215C&gt;G]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PTEN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IVS4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G-A, +1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EPHX1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Tyr113His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Y113H; [T337C]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TLR2A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15607G; [ -15607A/G]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TLR4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Thr399Ile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; C1196T; [1196C/T; 1607C&gt;T]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005064"/>
            <a:ext cx="3268569" cy="2592288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07504" y="1772816"/>
            <a:ext cx="7704856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/>
              <a:t>Клинические критерии:</a:t>
            </a:r>
          </a:p>
          <a:p>
            <a:pPr marL="285750" indent="-285750"/>
            <a:r>
              <a:rPr lang="ru-RU" sz="1800" dirty="0" smtClean="0"/>
              <a:t>Наличие случаев рака шейки матки в семейном анамнезе</a:t>
            </a:r>
          </a:p>
          <a:p>
            <a:pPr marL="285750" indent="-285750"/>
            <a:r>
              <a:rPr lang="ru-RU" sz="1800" dirty="0" smtClean="0"/>
              <a:t>Ранний возраст возникновения заболевания</a:t>
            </a:r>
          </a:p>
          <a:p>
            <a:r>
              <a:rPr lang="ru-RU" sz="1800" dirty="0" smtClean="0"/>
              <a:t>женщины, инфицированные  ВПЧ</a:t>
            </a:r>
          </a:p>
          <a:p>
            <a:r>
              <a:rPr lang="ru-RU" sz="1800" dirty="0" smtClean="0"/>
              <a:t>женщины с высокой половой активностью</a:t>
            </a:r>
          </a:p>
          <a:p>
            <a:r>
              <a:rPr lang="ru-RU" sz="1800" dirty="0" smtClean="0"/>
              <a:t>пациентки, принимающие комбинированные оральные контрацептивы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8538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736976"/>
            <a:ext cx="2121024" cy="212102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558ED5"/>
                </a:solidFill>
              </a:rPr>
              <a:t>Если </a:t>
            </a:r>
            <a:r>
              <a:rPr lang="ru-RU" b="1" dirty="0">
                <a:solidFill>
                  <a:srgbClr val="558ED5"/>
                </a:solidFill>
              </a:rPr>
              <a:t>результаты генетического тестирования положительные</a:t>
            </a:r>
            <a:r>
              <a:rPr lang="ru-RU" b="1" dirty="0" smtClean="0">
                <a:solidFill>
                  <a:srgbClr val="558ED5"/>
                </a:solidFill>
              </a:rPr>
              <a:t>:</a:t>
            </a:r>
            <a:endParaRPr lang="ru-RU" dirty="0" smtClean="0">
              <a:solidFill>
                <a:srgbClr val="558ED5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усиленная профилактика</a:t>
            </a:r>
          </a:p>
          <a:p>
            <a:r>
              <a:rPr lang="ru-RU" dirty="0"/>
              <a:t>г</a:t>
            </a:r>
            <a:r>
              <a:rPr lang="ru-RU" dirty="0" smtClean="0"/>
              <a:t>инекологический </a:t>
            </a:r>
            <a:r>
              <a:rPr lang="ru-RU" dirty="0"/>
              <a:t>осмотр не реже 1 раза в 6 месяцев с взятием мазков на флору, </a:t>
            </a:r>
            <a:r>
              <a:rPr lang="ru-RU" dirty="0" err="1"/>
              <a:t>онкоцитологию</a:t>
            </a:r>
            <a:r>
              <a:rPr lang="ru-RU" dirty="0"/>
              <a:t> и ПЦР-анализом на предмет выявления </a:t>
            </a:r>
            <a:r>
              <a:rPr lang="ru-RU" dirty="0" smtClean="0"/>
              <a:t>ВПЧ</a:t>
            </a:r>
          </a:p>
          <a:p>
            <a:r>
              <a:rPr lang="ru-RU" dirty="0"/>
              <a:t>п</a:t>
            </a:r>
            <a:r>
              <a:rPr lang="ru-RU" dirty="0" smtClean="0"/>
              <a:t>редотвращение </a:t>
            </a:r>
            <a:r>
              <a:rPr lang="ru-RU" dirty="0"/>
              <a:t>инфицирования ВПЧ (вакцинация, использование презервативов, применение местных вариантов противовирусных </a:t>
            </a:r>
            <a:r>
              <a:rPr lang="ru-RU" dirty="0" smtClean="0"/>
              <a:t>препаратов</a:t>
            </a:r>
          </a:p>
          <a:p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инфицировании ВПЧ рекомендуется регулярное определение вирусной нагрузки, типа вируса и его </a:t>
            </a:r>
            <a:r>
              <a:rPr lang="ru-RU" dirty="0" smtClean="0"/>
              <a:t>формы) </a:t>
            </a:r>
            <a:r>
              <a:rPr lang="ru-RU" dirty="0"/>
              <a:t>и регулярная </a:t>
            </a:r>
            <a:r>
              <a:rPr lang="ru-RU" dirty="0" err="1"/>
              <a:t>кольпоскопия</a:t>
            </a:r>
            <a:r>
              <a:rPr lang="ru-RU" dirty="0"/>
              <a:t> при изменениях эпителия шейки </a:t>
            </a:r>
            <a:r>
              <a:rPr lang="ru-RU" dirty="0" smtClean="0"/>
              <a:t>матки</a:t>
            </a:r>
          </a:p>
          <a:p>
            <a:r>
              <a:rPr lang="ru-RU" dirty="0"/>
              <a:t>н</a:t>
            </a:r>
            <a:r>
              <a:rPr lang="ru-RU" dirty="0" smtClean="0"/>
              <a:t>азначение </a:t>
            </a:r>
            <a:r>
              <a:rPr lang="ru-RU" dirty="0"/>
              <a:t>противовирусных и иммуномодулирующих препаратов оправдано при клинически-значимой или высокой вирусной нагрузке </a:t>
            </a:r>
            <a:r>
              <a:rPr lang="ru-RU" dirty="0" smtClean="0"/>
              <a:t>ВПЧ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0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86566"/>
            <a:ext cx="8647780" cy="8280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301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Наследственная  форма меланомы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26818"/>
            <a:ext cx="4536504" cy="5326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1200" b="1" dirty="0" smtClean="0">
                <a:solidFill>
                  <a:srgbClr val="558ED5"/>
                </a:solidFill>
              </a:rPr>
              <a:t>Гены:</a:t>
            </a:r>
            <a:r>
              <a:rPr lang="ru-RU" sz="11200" dirty="0" smtClean="0">
                <a:solidFill>
                  <a:srgbClr val="558ED5"/>
                </a:solidFill>
              </a:rPr>
              <a:t> </a:t>
            </a:r>
            <a:r>
              <a:rPr lang="en-US" sz="11200" dirty="0" smtClean="0"/>
              <a:t>CDK, GSTP1, TYR, VDR</a:t>
            </a:r>
            <a:endParaRPr lang="en-US" sz="11200" dirty="0"/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9623521"/>
              </p:ext>
            </p:extLst>
          </p:nvPr>
        </p:nvGraphicFramePr>
        <p:xfrm>
          <a:off x="179512" y="3770565"/>
          <a:ext cx="5112568" cy="29035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80050"/>
                <a:gridCol w="4032518"/>
              </a:tblGrid>
              <a:tr h="69821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Гены</a:t>
                      </a:r>
                      <a:endParaRPr lang="ru-RU" dirty="0"/>
                    </a:p>
                  </a:txBody>
                  <a:tcPr anchor="ctr"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Полиморфизмы</a:t>
                      </a:r>
                      <a:endParaRPr lang="ru-RU" dirty="0"/>
                    </a:p>
                  </a:txBody>
                  <a:tcPr anchor="ctr">
                    <a:solidFill>
                      <a:srgbClr val="558ED5"/>
                    </a:solidFill>
                  </a:tcPr>
                </a:tc>
              </a:tr>
              <a:tr h="4539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CDK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(10IVS2+171A&gt;G)</a:t>
                      </a:r>
                      <a:endParaRPr lang="ru-RU" sz="1200" dirty="0"/>
                    </a:p>
                  </a:txBody>
                  <a:tcPr/>
                </a:tc>
              </a:tr>
              <a:tr h="4861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GSTP1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(Ile105Val; I105V; [313A&gt;G])</a:t>
                      </a:r>
                      <a:endParaRPr lang="ru-RU" sz="1200" dirty="0"/>
                    </a:p>
                  </a:txBody>
                  <a:tcPr/>
                </a:tc>
              </a:tr>
              <a:tr h="6660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TYR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(rs10765198; [TYR i3]); (rs11018528); (rs1847134); (rs10830236); (</a:t>
                      </a:r>
                      <a:r>
                        <a:rPr lang="pt-BR" sz="1200" dirty="0" smtClean="0"/>
                        <a:t>Arg402Gln; R402Q; [R/Q402; 1205G&gt;A; Ex4+21G&gt;A])</a:t>
                      </a:r>
                      <a:endParaRPr lang="ru-RU" sz="1200" dirty="0"/>
                    </a:p>
                  </a:txBody>
                  <a:tcPr/>
                </a:tc>
              </a:tr>
              <a:tr h="5993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VDR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(b/B; </a:t>
                      </a:r>
                      <a:r>
                        <a:rPr lang="en-US" sz="1200" dirty="0" err="1" smtClean="0"/>
                        <a:t>BsmI</a:t>
                      </a:r>
                      <a:r>
                        <a:rPr lang="en-US" sz="1200" dirty="0" smtClean="0"/>
                        <a:t> Polymorphism; [IVS10+283G&gt;A])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460" y="3789040"/>
            <a:ext cx="3564396" cy="26426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9030" y="1470123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Частота </a:t>
            </a:r>
            <a:r>
              <a:rPr lang="ru-RU" dirty="0" smtClean="0"/>
              <a:t>встречаемости меланомы </a:t>
            </a:r>
            <a:r>
              <a:rPr lang="ru-RU" dirty="0"/>
              <a:t>кожи у близких родственников больных пациентов 8-14% </a:t>
            </a:r>
            <a:r>
              <a:rPr lang="ru-RU" dirty="0" smtClean="0"/>
              <a:t>(</a:t>
            </a:r>
            <a:r>
              <a:rPr lang="en-US" dirty="0" smtClean="0"/>
              <a:t>Kopf et al.</a:t>
            </a:r>
            <a:r>
              <a:rPr lang="ru-RU" dirty="0" smtClean="0"/>
              <a:t>,1986)</a:t>
            </a:r>
          </a:p>
          <a:p>
            <a:endParaRPr lang="ru-RU" dirty="0"/>
          </a:p>
          <a:p>
            <a:r>
              <a:rPr lang="ru-RU" dirty="0"/>
              <a:t>Клинические критерии семейной меланомы кожи: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/>
              <a:t>случаев рака кожи в семейном </a:t>
            </a:r>
            <a:r>
              <a:rPr lang="ru-RU" dirty="0" smtClean="0"/>
              <a:t>анамнезе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Ранний возраст возникновения заболевания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/>
              <a:t>большого количества пигментных </a:t>
            </a:r>
            <a:r>
              <a:rPr lang="ru-RU" dirty="0" err="1"/>
              <a:t>невусов</a:t>
            </a:r>
            <a:r>
              <a:rPr lang="ru-RU" dirty="0"/>
              <a:t> на коже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Первично-множественные очаги поражения кожи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35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2116832"/>
          </a:xfrm>
        </p:spPr>
        <p:txBody>
          <a:bodyPr>
            <a:normAutofit lnSpcReduction="10000"/>
          </a:bodyPr>
          <a:lstStyle/>
          <a:p>
            <a:endParaRPr lang="ru-RU" sz="2000" dirty="0" smtClean="0"/>
          </a:p>
          <a:p>
            <a:pPr marL="0" indent="0">
              <a:buNone/>
            </a:pPr>
            <a:r>
              <a:rPr lang="ru-RU" sz="2000" b="1" dirty="0">
                <a:solidFill>
                  <a:srgbClr val="558ED5"/>
                </a:solidFill>
              </a:rPr>
              <a:t>Если результаты генетического тестирования положительные</a:t>
            </a:r>
            <a:r>
              <a:rPr lang="ru-RU" sz="2000" b="1" dirty="0" smtClean="0">
                <a:solidFill>
                  <a:srgbClr val="558ED5"/>
                </a:solidFill>
              </a:rPr>
              <a:t>:</a:t>
            </a:r>
            <a:endParaRPr lang="ru-RU" sz="2000" b="1" dirty="0">
              <a:solidFill>
                <a:srgbClr val="558ED5"/>
              </a:solidFill>
            </a:endParaRPr>
          </a:p>
          <a:p>
            <a:r>
              <a:rPr lang="ru-RU" sz="2000" dirty="0" smtClean="0"/>
              <a:t>соблюдать </a:t>
            </a:r>
            <a:r>
              <a:rPr lang="ru-RU" sz="2000" dirty="0"/>
              <a:t>правила безопасности при нахождении на </a:t>
            </a:r>
            <a:r>
              <a:rPr lang="ru-RU" sz="2000" dirty="0" smtClean="0"/>
              <a:t>солнце</a:t>
            </a:r>
          </a:p>
          <a:p>
            <a:r>
              <a:rPr lang="ru-RU" sz="2000" dirty="0"/>
              <a:t>е</a:t>
            </a:r>
            <a:r>
              <a:rPr lang="ru-RU" sz="2000" dirty="0" smtClean="0"/>
              <a:t>жемесячный осмотр  </a:t>
            </a:r>
            <a:r>
              <a:rPr lang="ru-RU" sz="2000" dirty="0"/>
              <a:t>кожи </a:t>
            </a:r>
            <a:r>
              <a:rPr lang="ru-RU" sz="2000" dirty="0" smtClean="0"/>
              <a:t>(есть специальные приложения для смартфона)</a:t>
            </a:r>
          </a:p>
          <a:p>
            <a:r>
              <a:rPr lang="ru-RU" sz="2000" dirty="0" smtClean="0"/>
              <a:t>регулярно </a:t>
            </a:r>
            <a:r>
              <a:rPr lang="ru-RU" sz="2000" dirty="0"/>
              <a:t>проходить обследование у </a:t>
            </a:r>
            <a:r>
              <a:rPr lang="ru-RU" sz="2000" dirty="0" smtClean="0"/>
              <a:t>дерматолога и онколога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3284984"/>
            <a:ext cx="6985146" cy="336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74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5746</TotalTime>
  <Words>1793</Words>
  <Application>Microsoft Office PowerPoint</Application>
  <PresentationFormat>Экран (4:3)</PresentationFormat>
  <Paragraphs>292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Генотипирование</vt:lpstr>
      <vt:lpstr>Генотипирование</vt:lpstr>
      <vt:lpstr>Генетическая предрасположенность к раку молочной железы и яичников</vt:lpstr>
      <vt:lpstr>Генетическая предрасположенность к раку молочной железы и яичников </vt:lpstr>
      <vt:lpstr>Особенности клинического проявления наследственных форм рака молочной железы и яичников</vt:lpstr>
      <vt:lpstr>Генетическая предрасположенность к раку шейки матки</vt:lpstr>
      <vt:lpstr>Слайд 7</vt:lpstr>
      <vt:lpstr>Наследственная  форма меланомы</vt:lpstr>
      <vt:lpstr>Слайд 9</vt:lpstr>
      <vt:lpstr>Генетическая предрасположенность к раку желудка</vt:lpstr>
      <vt:lpstr>Генетическая предрасположенность к раку желудка</vt:lpstr>
      <vt:lpstr>Слайд 12</vt:lpstr>
      <vt:lpstr>Генетическая предрасположенность к раку поджелудочной железы</vt:lpstr>
      <vt:lpstr>Генетическая предрасположенность к раку поджелудочной железы</vt:lpstr>
      <vt:lpstr>Слайд 15</vt:lpstr>
      <vt:lpstr>Генетическая предрасположенность к карциноме щитовидной железы</vt:lpstr>
      <vt:lpstr>Генетическая предрасположенность к карциноме щитовидной железы</vt:lpstr>
      <vt:lpstr>Слайд 18</vt:lpstr>
      <vt:lpstr>Генетическая предрасположенность к раку толстой кишки</vt:lpstr>
      <vt:lpstr>Генетическая предрасположенность к раку толстой кишки</vt:lpstr>
      <vt:lpstr>Слайд 21</vt:lpstr>
      <vt:lpstr>Генетическая предрасположенность к раку предстательной железы</vt:lpstr>
      <vt:lpstr>Генетическая предрасположенность к раку предстательной железы</vt:lpstr>
      <vt:lpstr>Слайд 24</vt:lpstr>
      <vt:lpstr>Рак верхних отделов дыхательных путей, полости рта, носоглотки и пищевода</vt:lpstr>
      <vt:lpstr>Фармакогенетика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</cp:lastModifiedBy>
  <cp:revision>141</cp:revision>
  <dcterms:created xsi:type="dcterms:W3CDTF">2015-10-02T10:07:05Z</dcterms:created>
  <dcterms:modified xsi:type="dcterms:W3CDTF">2016-09-19T12:51:23Z</dcterms:modified>
</cp:coreProperties>
</file>